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48"/>
  </p:notesMasterIdLst>
  <p:sldIdLst>
    <p:sldId id="256" r:id="rId2"/>
    <p:sldId id="271" r:id="rId3"/>
    <p:sldId id="262" r:id="rId4"/>
    <p:sldId id="272" r:id="rId5"/>
    <p:sldId id="274" r:id="rId6"/>
    <p:sldId id="278" r:id="rId7"/>
    <p:sldId id="290" r:id="rId8"/>
    <p:sldId id="291" r:id="rId9"/>
    <p:sldId id="292" r:id="rId10"/>
    <p:sldId id="293" r:id="rId11"/>
    <p:sldId id="268" r:id="rId12"/>
    <p:sldId id="296" r:id="rId13"/>
    <p:sldId id="297" r:id="rId14"/>
    <p:sldId id="310" r:id="rId15"/>
    <p:sldId id="320" r:id="rId16"/>
    <p:sldId id="298" r:id="rId17"/>
    <p:sldId id="312" r:id="rId18"/>
    <p:sldId id="313" r:id="rId19"/>
    <p:sldId id="315" r:id="rId20"/>
    <p:sldId id="317" r:id="rId21"/>
    <p:sldId id="318" r:id="rId22"/>
    <p:sldId id="303" r:id="rId23"/>
    <p:sldId id="308" r:id="rId24"/>
    <p:sldId id="309" r:id="rId25"/>
    <p:sldId id="305" r:id="rId26"/>
    <p:sldId id="306" r:id="rId27"/>
    <p:sldId id="307" r:id="rId28"/>
    <p:sldId id="321" r:id="rId29"/>
    <p:sldId id="322" r:id="rId30"/>
    <p:sldId id="269" r:id="rId31"/>
    <p:sldId id="299" r:id="rId32"/>
    <p:sldId id="300" r:id="rId33"/>
    <p:sldId id="301" r:id="rId34"/>
    <p:sldId id="302" r:id="rId35"/>
    <p:sldId id="270" r:id="rId36"/>
    <p:sldId id="316" r:id="rId37"/>
    <p:sldId id="319" r:id="rId38"/>
    <p:sldId id="325" r:id="rId39"/>
    <p:sldId id="277" r:id="rId40"/>
    <p:sldId id="328" r:id="rId41"/>
    <p:sldId id="327" r:id="rId42"/>
    <p:sldId id="326" r:id="rId43"/>
    <p:sldId id="332" r:id="rId44"/>
    <p:sldId id="335" r:id="rId45"/>
    <p:sldId id="333" r:id="rId46"/>
    <p:sldId id="33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7" d="100"/>
          <a:sy n="107" d="100"/>
        </p:scale>
        <p:origin x="10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24T22:42:33.270" idx="1">
    <p:pos x="7365" y="34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B924F-4CE6-499F-AA5E-A4B0DA8D90CD}" type="datetimeFigureOut">
              <a:rPr lang="de-DE" smtClean="0"/>
              <a:t>27.09.2022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5EF76-D2CF-4C15-B101-25D2550EAC1E}" type="slidenum">
              <a:rPr lang="de-DE" smtClean="0"/>
              <a:t>‹Nr.›</a:t>
            </a:fld>
            <a:endParaRPr lang="de-DE"/>
          </a:p>
        </p:txBody>
      </p:sp>
    </p:spTree>
    <p:extLst>
      <p:ext uri="{BB962C8B-B14F-4D97-AF65-F5344CB8AC3E}">
        <p14:creationId xmlns:p14="http://schemas.microsoft.com/office/powerpoint/2010/main" val="359066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12</a:t>
            </a:fld>
            <a:endParaRPr lang="de-DE"/>
          </a:p>
        </p:txBody>
      </p:sp>
    </p:spTree>
    <p:extLst>
      <p:ext uri="{BB962C8B-B14F-4D97-AF65-F5344CB8AC3E}">
        <p14:creationId xmlns:p14="http://schemas.microsoft.com/office/powerpoint/2010/main" val="66117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24</a:t>
            </a:fld>
            <a:endParaRPr lang="de-DE"/>
          </a:p>
        </p:txBody>
      </p:sp>
    </p:spTree>
    <p:extLst>
      <p:ext uri="{BB962C8B-B14F-4D97-AF65-F5344CB8AC3E}">
        <p14:creationId xmlns:p14="http://schemas.microsoft.com/office/powerpoint/2010/main" val="149078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28</a:t>
            </a:fld>
            <a:endParaRPr lang="de-DE"/>
          </a:p>
        </p:txBody>
      </p:sp>
    </p:spTree>
    <p:extLst>
      <p:ext uri="{BB962C8B-B14F-4D97-AF65-F5344CB8AC3E}">
        <p14:creationId xmlns:p14="http://schemas.microsoft.com/office/powerpoint/2010/main" val="413137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29</a:t>
            </a:fld>
            <a:endParaRPr lang="de-DE"/>
          </a:p>
        </p:txBody>
      </p:sp>
    </p:spTree>
    <p:extLst>
      <p:ext uri="{BB962C8B-B14F-4D97-AF65-F5344CB8AC3E}">
        <p14:creationId xmlns:p14="http://schemas.microsoft.com/office/powerpoint/2010/main" val="3074755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31</a:t>
            </a:fld>
            <a:endParaRPr lang="de-DE"/>
          </a:p>
        </p:txBody>
      </p:sp>
    </p:spTree>
    <p:extLst>
      <p:ext uri="{BB962C8B-B14F-4D97-AF65-F5344CB8AC3E}">
        <p14:creationId xmlns:p14="http://schemas.microsoft.com/office/powerpoint/2010/main" val="364250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13</a:t>
            </a:fld>
            <a:endParaRPr lang="de-DE"/>
          </a:p>
        </p:txBody>
      </p:sp>
    </p:spTree>
    <p:extLst>
      <p:ext uri="{BB962C8B-B14F-4D97-AF65-F5344CB8AC3E}">
        <p14:creationId xmlns:p14="http://schemas.microsoft.com/office/powerpoint/2010/main" val="25477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14</a:t>
            </a:fld>
            <a:endParaRPr lang="de-DE"/>
          </a:p>
        </p:txBody>
      </p:sp>
    </p:spTree>
    <p:extLst>
      <p:ext uri="{BB962C8B-B14F-4D97-AF65-F5344CB8AC3E}">
        <p14:creationId xmlns:p14="http://schemas.microsoft.com/office/powerpoint/2010/main" val="1391119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15</a:t>
            </a:fld>
            <a:endParaRPr lang="de-DE"/>
          </a:p>
        </p:txBody>
      </p:sp>
    </p:spTree>
    <p:extLst>
      <p:ext uri="{BB962C8B-B14F-4D97-AF65-F5344CB8AC3E}">
        <p14:creationId xmlns:p14="http://schemas.microsoft.com/office/powerpoint/2010/main" val="70332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19</a:t>
            </a:fld>
            <a:endParaRPr lang="de-DE"/>
          </a:p>
        </p:txBody>
      </p:sp>
    </p:spTree>
    <p:extLst>
      <p:ext uri="{BB962C8B-B14F-4D97-AF65-F5344CB8AC3E}">
        <p14:creationId xmlns:p14="http://schemas.microsoft.com/office/powerpoint/2010/main" val="464327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20</a:t>
            </a:fld>
            <a:endParaRPr lang="de-DE"/>
          </a:p>
        </p:txBody>
      </p:sp>
    </p:spTree>
    <p:extLst>
      <p:ext uri="{BB962C8B-B14F-4D97-AF65-F5344CB8AC3E}">
        <p14:creationId xmlns:p14="http://schemas.microsoft.com/office/powerpoint/2010/main" val="145934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21</a:t>
            </a:fld>
            <a:endParaRPr lang="de-DE"/>
          </a:p>
        </p:txBody>
      </p:sp>
    </p:spTree>
    <p:extLst>
      <p:ext uri="{BB962C8B-B14F-4D97-AF65-F5344CB8AC3E}">
        <p14:creationId xmlns:p14="http://schemas.microsoft.com/office/powerpoint/2010/main" val="247050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22</a:t>
            </a:fld>
            <a:endParaRPr lang="de-DE"/>
          </a:p>
        </p:txBody>
      </p:sp>
    </p:spTree>
    <p:extLst>
      <p:ext uri="{BB962C8B-B14F-4D97-AF65-F5344CB8AC3E}">
        <p14:creationId xmlns:p14="http://schemas.microsoft.com/office/powerpoint/2010/main" val="128722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5C5EF76-D2CF-4C15-B101-25D2550EAC1E}" type="slidenum">
              <a:rPr lang="de-DE" smtClean="0"/>
              <a:t>23</a:t>
            </a:fld>
            <a:endParaRPr lang="de-DE"/>
          </a:p>
        </p:txBody>
      </p:sp>
    </p:spTree>
    <p:extLst>
      <p:ext uri="{BB962C8B-B14F-4D97-AF65-F5344CB8AC3E}">
        <p14:creationId xmlns:p14="http://schemas.microsoft.com/office/powerpoint/2010/main" val="3003806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a:xfrm>
            <a:off x="3962399" y="5870575"/>
            <a:ext cx="4893958" cy="377825"/>
          </a:xfrm>
        </p:spPr>
        <p:txBody>
          <a:bodyPr/>
          <a:lstStyle/>
          <a:p>
            <a:endParaRPr lang="de-DE"/>
          </a:p>
        </p:txBody>
      </p:sp>
      <p:sp>
        <p:nvSpPr>
          <p:cNvPr id="6" name="Slide Number Placeholder 5"/>
          <p:cNvSpPr>
            <a:spLocks noGrp="1"/>
          </p:cNvSpPr>
          <p:nvPr>
            <p:ph type="sldNum" sz="quarter" idx="12"/>
          </p:nvPr>
        </p:nvSpPr>
        <p:spPr>
          <a:xfrm>
            <a:off x="10608958" y="5870575"/>
            <a:ext cx="551167" cy="377825"/>
          </a:xfrm>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33176641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651688A-9E59-4288-B545-C33F59EE1E46}" type="datetimeFigureOut">
              <a:rPr lang="de-DE" smtClean="0"/>
              <a:t>27.09.2022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237645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17390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3417488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38068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27020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123005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3916652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429069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117329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651688A-9E59-4288-B545-C33F59EE1E46}" type="datetimeFigureOut">
              <a:rPr lang="de-DE" smtClean="0"/>
              <a:t>27.09.2022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738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651688A-9E59-4288-B545-C33F59EE1E46}" type="datetimeFigureOut">
              <a:rPr lang="de-DE" smtClean="0"/>
              <a:t>27.09.2022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337649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651688A-9E59-4288-B545-C33F59EE1E46}" type="datetimeFigureOut">
              <a:rPr lang="de-DE" smtClean="0"/>
              <a:t>27.09.2022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141902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651688A-9E59-4288-B545-C33F59EE1E46}" type="datetimeFigureOut">
              <a:rPr lang="de-DE" smtClean="0"/>
              <a:t>27.09.2022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409908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651688A-9E59-4288-B545-C33F59EE1E46}" type="datetimeFigureOut">
              <a:rPr lang="de-DE" smtClean="0"/>
              <a:t>27.09.2022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91328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651688A-9E59-4288-B545-C33F59EE1E46}" type="datetimeFigureOut">
              <a:rPr lang="de-DE" smtClean="0"/>
              <a:t>27.09.2022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4225543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651688A-9E59-4288-B545-C33F59EE1E46}" type="datetimeFigureOut">
              <a:rPr lang="de-DE" smtClean="0"/>
              <a:t>27.09.2022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5A0AB57-888A-4713-99E6-CEC1A19926A2}" type="slidenum">
              <a:rPr lang="de-DE" smtClean="0"/>
              <a:t>‹Nr.›</a:t>
            </a:fld>
            <a:endParaRPr lang="de-DE"/>
          </a:p>
        </p:txBody>
      </p:sp>
    </p:spTree>
    <p:extLst>
      <p:ext uri="{BB962C8B-B14F-4D97-AF65-F5344CB8AC3E}">
        <p14:creationId xmlns:p14="http://schemas.microsoft.com/office/powerpoint/2010/main" val="247592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51688A-9E59-4288-B545-C33F59EE1E46}" type="datetimeFigureOut">
              <a:rPr lang="de-DE" smtClean="0"/>
              <a:t>27.09.2022</a:t>
            </a:fld>
            <a:endParaRPr lang="de-DE"/>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de-DE"/>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5A0AB57-888A-4713-99E6-CEC1A19926A2}" type="slidenum">
              <a:rPr lang="de-DE" smtClean="0"/>
              <a:t>‹Nr.›</a:t>
            </a:fld>
            <a:endParaRPr lang="de-DE"/>
          </a:p>
        </p:txBody>
      </p:sp>
    </p:spTree>
    <p:extLst>
      <p:ext uri="{BB962C8B-B14F-4D97-AF65-F5344CB8AC3E}">
        <p14:creationId xmlns:p14="http://schemas.microsoft.com/office/powerpoint/2010/main" val="3435015431"/>
      </p:ext>
    </p:extLst>
  </p:cSld>
  <p:clrMap bg1="dk1" tx1="lt1" bg2="dk2"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mailto:uzair.sheeraz@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stronews.com/frag/antworten/frage716.html"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s://pixabay.com/de/" TargetMode="External"/><Relationship Id="rId4" Type="http://schemas.openxmlformats.org/officeDocument/2006/relationships/hyperlink" Target="https://www.mdm.de/muenzwelt/euro-muenzen-uebersicht/20-euro-cent-muenze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69F22C-38F5-589D-EEB3-0D778AD03381}"/>
              </a:ext>
            </a:extLst>
          </p:cNvPr>
          <p:cNvSpPr>
            <a:spLocks noGrp="1"/>
          </p:cNvSpPr>
          <p:nvPr>
            <p:ph type="ctrTitle"/>
          </p:nvPr>
        </p:nvSpPr>
        <p:spPr>
          <a:solidFill>
            <a:schemeClr val="bg1">
              <a:alpha val="70000"/>
            </a:schemeClr>
          </a:solidFill>
        </p:spPr>
        <p:txBody>
          <a:bodyPr>
            <a:normAutofit/>
          </a:bodyPr>
          <a:lstStyle/>
          <a:p>
            <a:r>
              <a:rPr lang="de-DE" sz="4400" dirty="0"/>
              <a:t>NASA Vortrag – </a:t>
            </a:r>
            <a:br>
              <a:rPr lang="de-DE" sz="4400" dirty="0"/>
            </a:br>
            <a:r>
              <a:rPr lang="de-DE" sz="4400" dirty="0"/>
              <a:t>United Space School 2022 </a:t>
            </a:r>
          </a:p>
        </p:txBody>
      </p:sp>
      <p:sp>
        <p:nvSpPr>
          <p:cNvPr id="3" name="Untertitel 2">
            <a:extLst>
              <a:ext uri="{FF2B5EF4-FFF2-40B4-BE49-F238E27FC236}">
                <a16:creationId xmlns:a16="http://schemas.microsoft.com/office/drawing/2014/main" id="{7F32E1C6-36B4-651C-FABC-CD51A2E4450D}"/>
              </a:ext>
            </a:extLst>
          </p:cNvPr>
          <p:cNvSpPr>
            <a:spLocks noGrp="1"/>
          </p:cNvSpPr>
          <p:nvPr>
            <p:ph type="subTitle" idx="1"/>
          </p:nvPr>
        </p:nvSpPr>
        <p:spPr>
          <a:xfrm>
            <a:off x="3962399" y="4483703"/>
            <a:ext cx="7197726" cy="436639"/>
          </a:xfrm>
          <a:solidFill>
            <a:schemeClr val="bg1">
              <a:alpha val="70000"/>
            </a:schemeClr>
          </a:solidFill>
        </p:spPr>
        <p:txBody>
          <a:bodyPr/>
          <a:lstStyle/>
          <a:p>
            <a:r>
              <a:rPr lang="de-DE" dirty="0"/>
              <a:t>Von Uzair Sheeraz</a:t>
            </a:r>
          </a:p>
        </p:txBody>
      </p:sp>
    </p:spTree>
    <p:extLst>
      <p:ext uri="{BB962C8B-B14F-4D97-AF65-F5344CB8AC3E}">
        <p14:creationId xmlns:p14="http://schemas.microsoft.com/office/powerpoint/2010/main" val="401324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Schwierigkeiten</a:t>
            </a:r>
          </a:p>
        </p:txBody>
      </p:sp>
      <p:pic>
        <p:nvPicPr>
          <p:cNvPr id="18" name="Grafik 17">
            <a:extLst>
              <a:ext uri="{FF2B5EF4-FFF2-40B4-BE49-F238E27FC236}">
                <a16:creationId xmlns:a16="http://schemas.microsoft.com/office/drawing/2014/main" id="{0D28C3FB-6645-C026-DAF4-A3A451B4573E}"/>
              </a:ext>
            </a:extLst>
          </p:cNvPr>
          <p:cNvPicPr>
            <a:picLocks noChangeAspect="1"/>
          </p:cNvPicPr>
          <p:nvPr/>
        </p:nvPicPr>
        <p:blipFill>
          <a:blip r:embed="rId3"/>
          <a:stretch>
            <a:fillRect/>
          </a:stretch>
        </p:blipFill>
        <p:spPr>
          <a:xfrm>
            <a:off x="41563" y="-355023"/>
            <a:ext cx="12108873" cy="7568046"/>
          </a:xfrm>
          <a:prstGeom prst="rect">
            <a:avLst/>
          </a:prstGeom>
        </p:spPr>
      </p:pic>
    </p:spTree>
    <p:extLst>
      <p:ext uri="{BB962C8B-B14F-4D97-AF65-F5344CB8AC3E}">
        <p14:creationId xmlns:p14="http://schemas.microsoft.com/office/powerpoint/2010/main" val="23698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37D2D2E-EF9E-2731-18C7-CC9471F10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364" y="3609417"/>
            <a:ext cx="296636" cy="593272"/>
          </a:xfrm>
          <a:prstGeom prst="rect">
            <a:avLst/>
          </a:prstGeom>
        </p:spPr>
      </p:pic>
      <p:sp>
        <p:nvSpPr>
          <p:cNvPr id="10" name="Textfeld 9">
            <a:extLst>
              <a:ext uri="{FF2B5EF4-FFF2-40B4-BE49-F238E27FC236}">
                <a16:creationId xmlns:a16="http://schemas.microsoft.com/office/drawing/2014/main" id="{DF4137CF-EC7B-BB8D-E4AB-FA585F28137A}"/>
              </a:ext>
            </a:extLst>
          </p:cNvPr>
          <p:cNvSpPr txBox="1"/>
          <p:nvPr/>
        </p:nvSpPr>
        <p:spPr>
          <a:xfrm>
            <a:off x="315686" y="250374"/>
            <a:ext cx="2754086" cy="646331"/>
          </a:xfrm>
          <a:prstGeom prst="rect">
            <a:avLst/>
          </a:prstGeom>
          <a:noFill/>
        </p:spPr>
        <p:txBody>
          <a:bodyPr wrap="square" rtlCol="0">
            <a:spAutoFit/>
          </a:bodyPr>
          <a:lstStyle/>
          <a:p>
            <a:r>
              <a:rPr lang="de-DE" sz="3600" b="1" dirty="0">
                <a:effectLst>
                  <a:outerShdw blurRad="38100" dist="38100" dir="2700000" algn="tl">
                    <a:srgbClr val="000000">
                      <a:alpha val="43137"/>
                    </a:srgbClr>
                  </a:outerShdw>
                </a:effectLst>
              </a:rPr>
              <a:t>Gliederung</a:t>
            </a:r>
          </a:p>
        </p:txBody>
      </p:sp>
      <p:sp>
        <p:nvSpPr>
          <p:cNvPr id="12" name="Textfeld 11">
            <a:extLst>
              <a:ext uri="{FF2B5EF4-FFF2-40B4-BE49-F238E27FC236}">
                <a16:creationId xmlns:a16="http://schemas.microsoft.com/office/drawing/2014/main" id="{E4C46DC5-E612-DBC3-7DA7-6DA99B44927D}"/>
              </a:ext>
            </a:extLst>
          </p:cNvPr>
          <p:cNvSpPr txBox="1"/>
          <p:nvPr/>
        </p:nvSpPr>
        <p:spPr>
          <a:xfrm rot="20525200">
            <a:off x="337921" y="5992190"/>
            <a:ext cx="1426029" cy="369332"/>
          </a:xfrm>
          <a:prstGeom prst="rect">
            <a:avLst/>
          </a:prstGeom>
          <a:noFill/>
        </p:spPr>
        <p:txBody>
          <a:bodyPr wrap="square" rtlCol="0">
            <a:spAutoFit/>
          </a:bodyPr>
          <a:lstStyle/>
          <a:p>
            <a:r>
              <a:rPr lang="de-DE" dirty="0"/>
              <a:t>Earth</a:t>
            </a:r>
          </a:p>
        </p:txBody>
      </p:sp>
      <p:sp>
        <p:nvSpPr>
          <p:cNvPr id="13" name="Textfeld 12">
            <a:extLst>
              <a:ext uri="{FF2B5EF4-FFF2-40B4-BE49-F238E27FC236}">
                <a16:creationId xmlns:a16="http://schemas.microsoft.com/office/drawing/2014/main" id="{04061BEE-E930-60B2-9878-B58CABB12503}"/>
              </a:ext>
            </a:extLst>
          </p:cNvPr>
          <p:cNvSpPr txBox="1"/>
          <p:nvPr/>
        </p:nvSpPr>
        <p:spPr>
          <a:xfrm rot="20707768">
            <a:off x="302735" y="4462537"/>
            <a:ext cx="2296821" cy="369332"/>
          </a:xfrm>
          <a:prstGeom prst="rect">
            <a:avLst/>
          </a:prstGeom>
          <a:noFill/>
        </p:spPr>
        <p:txBody>
          <a:bodyPr wrap="square" rtlCol="0">
            <a:spAutoFit/>
          </a:bodyPr>
          <a:lstStyle/>
          <a:p>
            <a:r>
              <a:rPr lang="de-DE" b="1" dirty="0">
                <a:solidFill>
                  <a:srgbClr val="FFFF00"/>
                </a:solidFill>
              </a:rPr>
              <a:t>LEO (Low Earth Orbit)</a:t>
            </a:r>
          </a:p>
        </p:txBody>
      </p:sp>
      <p:sp>
        <p:nvSpPr>
          <p:cNvPr id="14" name="Textfeld 13">
            <a:extLst>
              <a:ext uri="{FF2B5EF4-FFF2-40B4-BE49-F238E27FC236}">
                <a16:creationId xmlns:a16="http://schemas.microsoft.com/office/drawing/2014/main" id="{E82F98DE-B758-7303-94AC-C16CA04B6C8C}"/>
              </a:ext>
            </a:extLst>
          </p:cNvPr>
          <p:cNvSpPr txBox="1"/>
          <p:nvPr/>
        </p:nvSpPr>
        <p:spPr>
          <a:xfrm>
            <a:off x="315686" y="1981353"/>
            <a:ext cx="2296821" cy="369332"/>
          </a:xfrm>
          <a:prstGeom prst="rect">
            <a:avLst/>
          </a:prstGeom>
          <a:noFill/>
        </p:spPr>
        <p:txBody>
          <a:bodyPr wrap="square" rtlCol="0">
            <a:spAutoFit/>
          </a:bodyPr>
          <a:lstStyle/>
          <a:p>
            <a:r>
              <a:rPr lang="de-DE" dirty="0"/>
              <a:t>Orbit </a:t>
            </a:r>
            <a:r>
              <a:rPr lang="de-DE" dirty="0" err="1"/>
              <a:t>of</a:t>
            </a:r>
            <a:r>
              <a:rPr lang="de-DE" dirty="0"/>
              <a:t> Mars</a:t>
            </a:r>
          </a:p>
        </p:txBody>
      </p:sp>
      <p:sp>
        <p:nvSpPr>
          <p:cNvPr id="15" name="Textfeld 14">
            <a:extLst>
              <a:ext uri="{FF2B5EF4-FFF2-40B4-BE49-F238E27FC236}">
                <a16:creationId xmlns:a16="http://schemas.microsoft.com/office/drawing/2014/main" id="{6624EFB3-36BC-D5CE-6538-0EB4BFE3184A}"/>
              </a:ext>
            </a:extLst>
          </p:cNvPr>
          <p:cNvSpPr txBox="1"/>
          <p:nvPr/>
        </p:nvSpPr>
        <p:spPr>
          <a:xfrm>
            <a:off x="315686" y="950595"/>
            <a:ext cx="2296821" cy="369332"/>
          </a:xfrm>
          <a:prstGeom prst="rect">
            <a:avLst/>
          </a:prstGeom>
          <a:noFill/>
        </p:spPr>
        <p:txBody>
          <a:bodyPr wrap="square" rtlCol="0">
            <a:spAutoFit/>
          </a:bodyPr>
          <a:lstStyle/>
          <a:p>
            <a:r>
              <a:rPr lang="de-DE" dirty="0"/>
              <a:t>Mars</a:t>
            </a:r>
          </a:p>
        </p:txBody>
      </p:sp>
      <p:sp>
        <p:nvSpPr>
          <p:cNvPr id="16" name="Textfeld 15">
            <a:extLst>
              <a:ext uri="{FF2B5EF4-FFF2-40B4-BE49-F238E27FC236}">
                <a16:creationId xmlns:a16="http://schemas.microsoft.com/office/drawing/2014/main" id="{CECE5B09-11C2-80CA-0EB9-9A7448748314}"/>
              </a:ext>
            </a:extLst>
          </p:cNvPr>
          <p:cNvSpPr txBox="1"/>
          <p:nvPr/>
        </p:nvSpPr>
        <p:spPr>
          <a:xfrm>
            <a:off x="7944105" y="5699802"/>
            <a:ext cx="3886000" cy="954107"/>
          </a:xfrm>
          <a:prstGeom prst="rect">
            <a:avLst/>
          </a:prstGeom>
          <a:noFill/>
        </p:spPr>
        <p:txBody>
          <a:bodyPr wrap="none" rtlCol="0">
            <a:spAutoFit/>
          </a:bodyPr>
          <a:lstStyle/>
          <a:p>
            <a:r>
              <a:rPr lang="de-DE" sz="2800" i="0" u="none" strike="noStrike" dirty="0">
                <a:effectLst/>
                <a:latin typeface="Arial" panose="020B0604020202020204" pitchFamily="34" charset="0"/>
              </a:rPr>
              <a:t>1) Mars-Mission – </a:t>
            </a:r>
          </a:p>
          <a:p>
            <a:r>
              <a:rPr lang="de-DE" sz="2800" i="0" u="none" strike="noStrike" dirty="0">
                <a:effectLst/>
                <a:latin typeface="Arial" panose="020B0604020202020204" pitchFamily="34" charset="0"/>
              </a:rPr>
              <a:t>Lösung von Problemen</a:t>
            </a:r>
            <a:endParaRPr lang="de-DE" sz="2800" dirty="0"/>
          </a:p>
        </p:txBody>
      </p:sp>
      <p:sp>
        <p:nvSpPr>
          <p:cNvPr id="17" name="Textfeld 16">
            <a:extLst>
              <a:ext uri="{FF2B5EF4-FFF2-40B4-BE49-F238E27FC236}">
                <a16:creationId xmlns:a16="http://schemas.microsoft.com/office/drawing/2014/main" id="{001B2DDF-A8C1-23E7-506F-920E8892E2B1}"/>
              </a:ext>
            </a:extLst>
          </p:cNvPr>
          <p:cNvSpPr txBox="1"/>
          <p:nvPr/>
        </p:nvSpPr>
        <p:spPr>
          <a:xfrm>
            <a:off x="7716280" y="3429000"/>
            <a:ext cx="4716173" cy="954107"/>
          </a:xfrm>
          <a:prstGeom prst="rect">
            <a:avLst/>
          </a:prstGeom>
          <a:noFill/>
        </p:spPr>
        <p:txBody>
          <a:bodyPr wrap="square" rtlCol="0">
            <a:spAutoFit/>
          </a:bodyPr>
          <a:lstStyle/>
          <a:p>
            <a:pPr rtl="0" fontAlgn="base">
              <a:spcBef>
                <a:spcPts val="0"/>
              </a:spcBef>
              <a:spcAft>
                <a:spcPts val="0"/>
              </a:spcAft>
            </a:pPr>
            <a:r>
              <a:rPr lang="de-DE" sz="2800" b="1" i="0" u="none" strike="noStrike" dirty="0">
                <a:solidFill>
                  <a:srgbClr val="FFFF00"/>
                </a:solidFill>
                <a:effectLst/>
                <a:latin typeface="Arial" panose="020B0604020202020204" pitchFamily="34" charset="0"/>
              </a:rPr>
              <a:t>2) United Space School –</a:t>
            </a:r>
          </a:p>
          <a:p>
            <a:pPr rtl="0" fontAlgn="base">
              <a:spcBef>
                <a:spcPts val="0"/>
              </a:spcBef>
              <a:spcAft>
                <a:spcPts val="0"/>
              </a:spcAft>
            </a:pPr>
            <a:r>
              <a:rPr lang="de-DE" sz="2800" b="1" dirty="0">
                <a:solidFill>
                  <a:srgbClr val="FFFF00"/>
                </a:solidFill>
                <a:latin typeface="Arial" panose="020B0604020202020204" pitchFamily="34" charset="0"/>
              </a:rPr>
              <a:t>Planen und Vorstellen</a:t>
            </a:r>
            <a:endParaRPr lang="de-DE" sz="2800" b="1" i="0" u="none" strike="noStrike" dirty="0">
              <a:solidFill>
                <a:srgbClr val="FFFF00"/>
              </a:solidFill>
              <a:effectLst/>
              <a:latin typeface="Arial" panose="020B0604020202020204" pitchFamily="34" charset="0"/>
            </a:endParaRPr>
          </a:p>
        </p:txBody>
      </p:sp>
      <p:sp>
        <p:nvSpPr>
          <p:cNvPr id="18" name="Textfeld 17">
            <a:extLst>
              <a:ext uri="{FF2B5EF4-FFF2-40B4-BE49-F238E27FC236}">
                <a16:creationId xmlns:a16="http://schemas.microsoft.com/office/drawing/2014/main" id="{2205D0BE-E385-DF1D-9003-F37CA548644B}"/>
              </a:ext>
            </a:extLst>
          </p:cNvPr>
          <p:cNvSpPr txBox="1"/>
          <p:nvPr/>
        </p:nvSpPr>
        <p:spPr>
          <a:xfrm>
            <a:off x="7944105" y="1901242"/>
            <a:ext cx="4260525" cy="523220"/>
          </a:xfrm>
          <a:prstGeom prst="rect">
            <a:avLst/>
          </a:prstGeom>
          <a:noFill/>
        </p:spPr>
        <p:txBody>
          <a:bodyPr wrap="none" rtlCol="0">
            <a:spAutoFit/>
          </a:bodyPr>
          <a:lstStyle/>
          <a:p>
            <a:pPr rtl="0" fontAlgn="base">
              <a:spcBef>
                <a:spcPts val="0"/>
              </a:spcBef>
              <a:spcAft>
                <a:spcPts val="0"/>
              </a:spcAft>
            </a:pPr>
            <a:r>
              <a:rPr lang="de-DE" sz="2800" b="0" i="0" u="none" strike="noStrike" dirty="0">
                <a:effectLst/>
                <a:latin typeface="Arial" panose="020B0604020202020204" pitchFamily="34" charset="0"/>
              </a:rPr>
              <a:t>3) </a:t>
            </a:r>
            <a:r>
              <a:rPr lang="de-DE" sz="2800" dirty="0">
                <a:latin typeface="Arial" panose="020B0604020202020204" pitchFamily="34" charset="0"/>
              </a:rPr>
              <a:t>Erlebnisse</a:t>
            </a:r>
            <a:r>
              <a:rPr lang="de-DE" sz="2800" b="0" i="0" u="none" strike="noStrike" dirty="0">
                <a:effectLst/>
                <a:latin typeface="Arial" panose="020B0604020202020204" pitchFamily="34" charset="0"/>
              </a:rPr>
              <a:t> in den USA </a:t>
            </a:r>
          </a:p>
        </p:txBody>
      </p:sp>
      <p:sp>
        <p:nvSpPr>
          <p:cNvPr id="19" name="Textfeld 18">
            <a:extLst>
              <a:ext uri="{FF2B5EF4-FFF2-40B4-BE49-F238E27FC236}">
                <a16:creationId xmlns:a16="http://schemas.microsoft.com/office/drawing/2014/main" id="{AEF88AD7-476B-A336-607A-D24EFBE9D6D0}"/>
              </a:ext>
            </a:extLst>
          </p:cNvPr>
          <p:cNvSpPr txBox="1"/>
          <p:nvPr/>
        </p:nvSpPr>
        <p:spPr>
          <a:xfrm>
            <a:off x="7944105" y="311929"/>
            <a:ext cx="3991557" cy="523220"/>
          </a:xfrm>
          <a:prstGeom prst="rect">
            <a:avLst/>
          </a:prstGeom>
          <a:noFill/>
        </p:spPr>
        <p:txBody>
          <a:bodyPr wrap="square" rtlCol="0">
            <a:spAutoFit/>
          </a:bodyPr>
          <a:lstStyle/>
          <a:p>
            <a:pPr rtl="0" fontAlgn="base">
              <a:spcBef>
                <a:spcPts val="0"/>
              </a:spcBef>
              <a:spcAft>
                <a:spcPts val="0"/>
              </a:spcAft>
            </a:pPr>
            <a:r>
              <a:rPr lang="de-DE" sz="2800" b="0" i="0" u="none" strike="noStrike" dirty="0">
                <a:effectLst/>
                <a:latin typeface="Arial" panose="020B0604020202020204" pitchFamily="34" charset="0"/>
              </a:rPr>
              <a:t>4) Mein Aufsatz am SG</a:t>
            </a:r>
          </a:p>
        </p:txBody>
      </p:sp>
    </p:spTree>
    <p:extLst>
      <p:ext uri="{BB962C8B-B14F-4D97-AF65-F5344CB8AC3E}">
        <p14:creationId xmlns:p14="http://schemas.microsoft.com/office/powerpoint/2010/main" val="282758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85800" y="323320"/>
            <a:ext cx="10131425" cy="1456267"/>
          </a:xfrm>
        </p:spPr>
        <p:txBody>
          <a:bodyPr/>
          <a:lstStyle/>
          <a:p>
            <a:pPr algn="ctr"/>
            <a:r>
              <a:rPr lang="de-DE" b="1" dirty="0"/>
              <a:t>Was ist die FISE USS?</a:t>
            </a:r>
          </a:p>
        </p:txBody>
      </p:sp>
      <p:sp>
        <p:nvSpPr>
          <p:cNvPr id="16" name="Textfeld 15">
            <a:extLst>
              <a:ext uri="{FF2B5EF4-FFF2-40B4-BE49-F238E27FC236}">
                <a16:creationId xmlns:a16="http://schemas.microsoft.com/office/drawing/2014/main" id="{BBD7EF12-184C-0F95-7AF7-473F93EE89C4}"/>
              </a:ext>
            </a:extLst>
          </p:cNvPr>
          <p:cNvSpPr txBox="1"/>
          <p:nvPr/>
        </p:nvSpPr>
        <p:spPr>
          <a:xfrm>
            <a:off x="685800" y="1779587"/>
            <a:ext cx="10508671" cy="6740307"/>
          </a:xfrm>
          <a:prstGeom prst="rect">
            <a:avLst/>
          </a:prstGeom>
          <a:noFill/>
        </p:spPr>
        <p:txBody>
          <a:bodyPr wrap="square" rtlCol="0">
            <a:spAutoFit/>
          </a:bodyPr>
          <a:lstStyle/>
          <a:p>
            <a:pPr marL="285750" indent="-285750">
              <a:buFontTx/>
              <a:buChar char="-"/>
            </a:pPr>
            <a:r>
              <a:rPr lang="de-DE" sz="2400" dirty="0"/>
              <a:t>Gemeinnütziges Projekt </a:t>
            </a:r>
            <a:r>
              <a:rPr lang="de-DE" sz="2400" dirty="0">
                <a:sym typeface="Wingdings" panose="05000000000000000000" pitchFamily="2" charset="2"/>
              </a:rPr>
              <a:t> Gründung 1997 (Ehepaar </a:t>
            </a:r>
            <a:r>
              <a:rPr lang="de-DE" sz="2400" dirty="0" err="1">
                <a:sym typeface="Wingdings" panose="05000000000000000000" pitchFamily="2" charset="2"/>
              </a:rPr>
              <a:t>Mules</a:t>
            </a:r>
            <a:r>
              <a:rPr lang="de-DE" sz="2400" dirty="0">
                <a:sym typeface="Wingdings" panose="05000000000000000000" pitchFamily="2" charset="2"/>
              </a:rPr>
              <a:t>)</a:t>
            </a:r>
          </a:p>
          <a:p>
            <a:endParaRPr lang="de-DE" sz="2400" dirty="0">
              <a:sym typeface="Wingdings" panose="05000000000000000000" pitchFamily="2" charset="2"/>
            </a:endParaRPr>
          </a:p>
          <a:p>
            <a:pPr marL="285750" indent="-285750">
              <a:buFontTx/>
              <a:buChar char="-"/>
            </a:pPr>
            <a:r>
              <a:rPr lang="de-DE" sz="2400" dirty="0" err="1">
                <a:sym typeface="Wingdings" panose="05000000000000000000" pitchFamily="2" charset="2"/>
              </a:rPr>
              <a:t>Järhlich</a:t>
            </a:r>
            <a:r>
              <a:rPr lang="de-DE" sz="2400" dirty="0">
                <a:sym typeface="Wingdings" panose="05000000000000000000" pitchFamily="2" charset="2"/>
              </a:rPr>
              <a:t> ca. 40 StudentInnen weltweit zusammen </a:t>
            </a:r>
          </a:p>
          <a:p>
            <a:pPr lvl="1"/>
            <a:r>
              <a:rPr lang="de-DE" sz="2400" dirty="0">
                <a:sym typeface="Wingdings" panose="05000000000000000000" pitchFamily="2" charset="2"/>
              </a:rPr>
              <a:t> ca. 20 Nationalitäten</a:t>
            </a:r>
          </a:p>
          <a:p>
            <a:pPr marL="285750" indent="-285750">
              <a:buFontTx/>
              <a:buChar char="-"/>
            </a:pPr>
            <a:endParaRPr lang="de-DE" sz="2400" dirty="0">
              <a:sym typeface="Wingdings" panose="05000000000000000000" pitchFamily="2" charset="2"/>
            </a:endParaRPr>
          </a:p>
          <a:p>
            <a:pPr marL="285750" indent="-285750">
              <a:buFontTx/>
              <a:buChar char="-"/>
            </a:pPr>
            <a:r>
              <a:rPr lang="de-DE" sz="2400" dirty="0">
                <a:sym typeface="Wingdings" panose="05000000000000000000" pitchFamily="2" charset="2"/>
              </a:rPr>
              <a:t>Ziel:</a:t>
            </a:r>
          </a:p>
          <a:p>
            <a:pPr marL="742950" lvl="1" indent="-285750">
              <a:buFontTx/>
              <a:buChar char="-"/>
            </a:pPr>
            <a:r>
              <a:rPr lang="de-DE" sz="2400" dirty="0">
                <a:sym typeface="Wingdings" panose="05000000000000000000" pitchFamily="2" charset="2"/>
              </a:rPr>
              <a:t>Kultureller Austausch</a:t>
            </a:r>
          </a:p>
          <a:p>
            <a:pPr marL="742950" lvl="1" indent="-285750">
              <a:buFontTx/>
              <a:buChar char="-"/>
            </a:pPr>
            <a:r>
              <a:rPr lang="de-DE" sz="2400" dirty="0">
                <a:sym typeface="Wingdings" panose="05000000000000000000" pitchFamily="2" charset="2"/>
              </a:rPr>
              <a:t>Einführung: Luft- und Raumfahrtindustrie</a:t>
            </a:r>
          </a:p>
          <a:p>
            <a:pPr marL="742950" lvl="1" indent="-285750">
              <a:buFontTx/>
              <a:buChar char="-"/>
            </a:pPr>
            <a:r>
              <a:rPr lang="de-DE" sz="2400" dirty="0">
                <a:sym typeface="Wingdings" panose="05000000000000000000" pitchFamily="2" charset="2"/>
              </a:rPr>
              <a:t>Interesse wecken</a:t>
            </a:r>
          </a:p>
          <a:p>
            <a:pPr marL="742950" lvl="1" indent="-285750">
              <a:buFontTx/>
              <a:buChar char="-"/>
            </a:pPr>
            <a:endParaRPr lang="de-DE" sz="2400" dirty="0"/>
          </a:p>
          <a:p>
            <a:pPr marL="342900" indent="-342900">
              <a:buFontTx/>
              <a:buChar char="-"/>
            </a:pPr>
            <a:r>
              <a:rPr lang="de-DE" sz="2400" dirty="0">
                <a:sym typeface="Wingdings" panose="05000000000000000000" pitchFamily="2" charset="2"/>
              </a:rPr>
              <a:t>Teilnahme des SG: </a:t>
            </a:r>
          </a:p>
          <a:p>
            <a:pPr marL="800100" lvl="1" indent="-342900">
              <a:buFontTx/>
              <a:buChar char="-"/>
            </a:pPr>
            <a:r>
              <a:rPr lang="de-DE" sz="2400" dirty="0">
                <a:sym typeface="Wingdings" panose="05000000000000000000" pitchFamily="2" charset="2"/>
              </a:rPr>
              <a:t>Seit 2001, initiiert durch Hr. Prof. Dr. Siebold, ehemaliger NASA-Mitarbeiter </a:t>
            </a:r>
          </a:p>
          <a:p>
            <a:pPr marL="800100" lvl="1" indent="-342900">
              <a:buFontTx/>
              <a:buChar char="-"/>
            </a:pPr>
            <a:r>
              <a:rPr lang="de-DE" sz="2400" dirty="0">
                <a:sym typeface="Wingdings" panose="05000000000000000000" pitchFamily="2" charset="2"/>
              </a:rPr>
              <a:t>1 aus 2 Schulen deutschlandweit</a:t>
            </a:r>
          </a:p>
          <a:p>
            <a:endParaRPr lang="de-DE" sz="2400" dirty="0">
              <a:sym typeface="Wingdings" panose="05000000000000000000" pitchFamily="2" charset="2"/>
            </a:endParaRPr>
          </a:p>
          <a:p>
            <a:pPr marL="342900" indent="-342900">
              <a:buFontTx/>
              <a:buChar char="-"/>
            </a:pPr>
            <a:endParaRPr lang="de-DE" sz="2400" dirty="0">
              <a:sym typeface="Wingdings" panose="05000000000000000000" pitchFamily="2" charset="2"/>
            </a:endParaRPr>
          </a:p>
          <a:p>
            <a:endParaRPr lang="de-DE" sz="2400" dirty="0"/>
          </a:p>
          <a:p>
            <a:endParaRPr lang="de-DE" sz="2400" dirty="0"/>
          </a:p>
          <a:p>
            <a:endParaRPr lang="de-DE" sz="2400" dirty="0"/>
          </a:p>
        </p:txBody>
      </p:sp>
      <p:pic>
        <p:nvPicPr>
          <p:cNvPr id="1028" name="Picture 4" descr="FISE - Untited Space School">
            <a:extLst>
              <a:ext uri="{FF2B5EF4-FFF2-40B4-BE49-F238E27FC236}">
                <a16:creationId xmlns:a16="http://schemas.microsoft.com/office/drawing/2014/main" id="{DCAC2E24-3D22-3144-7C86-F7B207054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338" y="323320"/>
            <a:ext cx="200977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756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Überschrift</a:t>
            </a:r>
          </a:p>
        </p:txBody>
      </p:sp>
      <p:pic>
        <p:nvPicPr>
          <p:cNvPr id="2050" name="Picture 2">
            <a:extLst>
              <a:ext uri="{FF2B5EF4-FFF2-40B4-BE49-F238E27FC236}">
                <a16:creationId xmlns:a16="http://schemas.microsoft.com/office/drawing/2014/main" id="{A0D825CB-FB36-4CFC-03C5-F6BD24026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8156"/>
            <a:ext cx="12192000" cy="588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8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Überschrift</a:t>
            </a:r>
          </a:p>
        </p:txBody>
      </p:sp>
      <p:pic>
        <p:nvPicPr>
          <p:cNvPr id="6146" name="Picture 2" descr="Ist möglicherweise ein Bild von 9 Personen, Personen, die stehen und Innenbereich">
            <a:extLst>
              <a:ext uri="{FF2B5EF4-FFF2-40B4-BE49-F238E27FC236}">
                <a16:creationId xmlns:a16="http://schemas.microsoft.com/office/drawing/2014/main" id="{2F00C723-A046-E36A-A277-7D92D459F5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89"/>
          <a:stretch/>
        </p:blipFill>
        <p:spPr bwMode="auto">
          <a:xfrm>
            <a:off x="1527968" y="304800"/>
            <a:ext cx="9136063"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0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Meine Gastfamilie – die </a:t>
            </a:r>
            <a:r>
              <a:rPr lang="de-DE" b="1" dirty="0" err="1"/>
              <a:t>thompsons</a:t>
            </a:r>
            <a:endParaRPr lang="de-DE" b="1" dirty="0"/>
          </a:p>
        </p:txBody>
      </p:sp>
      <p:pic>
        <p:nvPicPr>
          <p:cNvPr id="5" name="Grafik 4">
            <a:extLst>
              <a:ext uri="{FF2B5EF4-FFF2-40B4-BE49-F238E27FC236}">
                <a16:creationId xmlns:a16="http://schemas.microsoft.com/office/drawing/2014/main" id="{DDCD1AEA-E78D-6FBF-ABE2-4E68F56A4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523" y="1607127"/>
            <a:ext cx="3790950" cy="5054600"/>
          </a:xfrm>
          <a:prstGeom prst="rect">
            <a:avLst/>
          </a:prstGeom>
        </p:spPr>
      </p:pic>
    </p:spTree>
    <p:extLst>
      <p:ext uri="{BB962C8B-B14F-4D97-AF65-F5344CB8AC3E}">
        <p14:creationId xmlns:p14="http://schemas.microsoft.com/office/powerpoint/2010/main" val="399388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Projektarbeit</a:t>
            </a:r>
          </a:p>
        </p:txBody>
      </p:sp>
      <p:pic>
        <p:nvPicPr>
          <p:cNvPr id="8" name="Grafik 7">
            <a:extLst>
              <a:ext uri="{FF2B5EF4-FFF2-40B4-BE49-F238E27FC236}">
                <a16:creationId xmlns:a16="http://schemas.microsoft.com/office/drawing/2014/main" id="{8BCC3F36-FEC3-B713-3022-9FAAB51C9D2C}"/>
              </a:ext>
            </a:extLst>
          </p:cNvPr>
          <p:cNvPicPr>
            <a:picLocks noChangeAspect="1"/>
          </p:cNvPicPr>
          <p:nvPr/>
        </p:nvPicPr>
        <p:blipFill rotWithShape="1">
          <a:blip r:embed="rId3">
            <a:extLst>
              <a:ext uri="{28A0092B-C50C-407E-A947-70E740481C1C}">
                <a14:useLocalDpi xmlns:a14="http://schemas.microsoft.com/office/drawing/2010/main" val="0"/>
              </a:ext>
            </a:extLst>
          </a:blip>
          <a:srcRect t="9983" b="30567"/>
          <a:stretch/>
        </p:blipFill>
        <p:spPr>
          <a:xfrm>
            <a:off x="1126837" y="1960418"/>
            <a:ext cx="9390765" cy="4191000"/>
          </a:xfrm>
          <a:prstGeom prst="rect">
            <a:avLst/>
          </a:prstGeom>
        </p:spPr>
      </p:pic>
    </p:spTree>
    <p:extLst>
      <p:ext uri="{BB962C8B-B14F-4D97-AF65-F5344CB8AC3E}">
        <p14:creationId xmlns:p14="http://schemas.microsoft.com/office/powerpoint/2010/main" val="2154402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Gast-Redner</a:t>
            </a:r>
          </a:p>
        </p:txBody>
      </p:sp>
      <p:pic>
        <p:nvPicPr>
          <p:cNvPr id="7170" name="Picture 2" descr="Ist möglicherweise ein Bild von 7 Personen und Innenbereich">
            <a:extLst>
              <a:ext uri="{FF2B5EF4-FFF2-40B4-BE49-F238E27FC236}">
                <a16:creationId xmlns:a16="http://schemas.microsoft.com/office/drawing/2014/main" id="{F9A80CA2-80F5-C9D9-12F3-F17E6B9BB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 b="23434"/>
          <a:stretch/>
        </p:blipFill>
        <p:spPr bwMode="auto">
          <a:xfrm>
            <a:off x="1523998" y="1413164"/>
            <a:ext cx="9144000" cy="510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1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Gast-Redner</a:t>
            </a:r>
          </a:p>
        </p:txBody>
      </p:sp>
      <p:pic>
        <p:nvPicPr>
          <p:cNvPr id="8194" name="Picture 2" descr="May be an image of 5 people, people standing and indoor">
            <a:extLst>
              <a:ext uri="{FF2B5EF4-FFF2-40B4-BE49-F238E27FC236}">
                <a16:creationId xmlns:a16="http://schemas.microsoft.com/office/drawing/2014/main" id="{05459B99-4443-E44C-3463-03A448D79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73" b="9765"/>
          <a:stretch/>
        </p:blipFill>
        <p:spPr bwMode="auto">
          <a:xfrm>
            <a:off x="1527966" y="1607127"/>
            <a:ext cx="9136063" cy="499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6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Nicht nur theoretisch…</a:t>
            </a:r>
          </a:p>
        </p:txBody>
      </p:sp>
      <p:pic>
        <p:nvPicPr>
          <p:cNvPr id="4" name="Grafik 3">
            <a:extLst>
              <a:ext uri="{FF2B5EF4-FFF2-40B4-BE49-F238E27FC236}">
                <a16:creationId xmlns:a16="http://schemas.microsoft.com/office/drawing/2014/main" id="{73FCA294-8BEE-23F5-C75E-BFE8EB1CB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379" y="1607127"/>
            <a:ext cx="3565237" cy="4753649"/>
          </a:xfrm>
          <a:prstGeom prst="rect">
            <a:avLst/>
          </a:prstGeom>
        </p:spPr>
      </p:pic>
      <p:pic>
        <p:nvPicPr>
          <p:cNvPr id="6" name="Grafik 5">
            <a:extLst>
              <a:ext uri="{FF2B5EF4-FFF2-40B4-BE49-F238E27FC236}">
                <a16:creationId xmlns:a16="http://schemas.microsoft.com/office/drawing/2014/main" id="{51209F80-3E37-0EDF-1448-173364C08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8063" y="1607126"/>
            <a:ext cx="3565237" cy="4753649"/>
          </a:xfrm>
          <a:prstGeom prst="rect">
            <a:avLst/>
          </a:prstGeom>
        </p:spPr>
      </p:pic>
      <p:pic>
        <p:nvPicPr>
          <p:cNvPr id="8" name="Grafik 7">
            <a:extLst>
              <a:ext uri="{FF2B5EF4-FFF2-40B4-BE49-F238E27FC236}">
                <a16:creationId xmlns:a16="http://schemas.microsoft.com/office/drawing/2014/main" id="{BBE70E32-2A6E-5E10-461A-B408FDAED7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44" y="1607126"/>
            <a:ext cx="3622388" cy="4829850"/>
          </a:xfrm>
          <a:prstGeom prst="rect">
            <a:avLst/>
          </a:prstGeom>
        </p:spPr>
      </p:pic>
    </p:spTree>
    <p:extLst>
      <p:ext uri="{BB962C8B-B14F-4D97-AF65-F5344CB8AC3E}">
        <p14:creationId xmlns:p14="http://schemas.microsoft.com/office/powerpoint/2010/main" val="3113830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DF4137CF-EC7B-BB8D-E4AB-FA585F28137A}"/>
              </a:ext>
            </a:extLst>
          </p:cNvPr>
          <p:cNvSpPr txBox="1"/>
          <p:nvPr/>
        </p:nvSpPr>
        <p:spPr>
          <a:xfrm>
            <a:off x="315686" y="250374"/>
            <a:ext cx="2754086" cy="646331"/>
          </a:xfrm>
          <a:prstGeom prst="rect">
            <a:avLst/>
          </a:prstGeom>
          <a:noFill/>
        </p:spPr>
        <p:txBody>
          <a:bodyPr wrap="square" rtlCol="0">
            <a:spAutoFit/>
          </a:bodyPr>
          <a:lstStyle/>
          <a:p>
            <a:r>
              <a:rPr lang="de-DE" sz="3600" b="1" dirty="0">
                <a:effectLst>
                  <a:outerShdw blurRad="38100" dist="38100" dir="2700000" algn="tl">
                    <a:srgbClr val="000000">
                      <a:alpha val="43137"/>
                    </a:srgbClr>
                  </a:outerShdw>
                </a:effectLst>
              </a:rPr>
              <a:t>Gliederung</a:t>
            </a:r>
          </a:p>
        </p:txBody>
      </p:sp>
      <p:sp>
        <p:nvSpPr>
          <p:cNvPr id="12" name="Textfeld 11">
            <a:extLst>
              <a:ext uri="{FF2B5EF4-FFF2-40B4-BE49-F238E27FC236}">
                <a16:creationId xmlns:a16="http://schemas.microsoft.com/office/drawing/2014/main" id="{E4C46DC5-E612-DBC3-7DA7-6DA99B44927D}"/>
              </a:ext>
            </a:extLst>
          </p:cNvPr>
          <p:cNvSpPr txBox="1"/>
          <p:nvPr/>
        </p:nvSpPr>
        <p:spPr>
          <a:xfrm rot="20525200">
            <a:off x="337921" y="5992190"/>
            <a:ext cx="1426029" cy="369332"/>
          </a:xfrm>
          <a:prstGeom prst="rect">
            <a:avLst/>
          </a:prstGeom>
          <a:noFill/>
        </p:spPr>
        <p:txBody>
          <a:bodyPr wrap="square" rtlCol="0">
            <a:spAutoFit/>
          </a:bodyPr>
          <a:lstStyle/>
          <a:p>
            <a:r>
              <a:rPr lang="de-DE" b="1" dirty="0"/>
              <a:t>Earth</a:t>
            </a:r>
          </a:p>
        </p:txBody>
      </p:sp>
      <p:sp>
        <p:nvSpPr>
          <p:cNvPr id="13" name="Textfeld 12">
            <a:extLst>
              <a:ext uri="{FF2B5EF4-FFF2-40B4-BE49-F238E27FC236}">
                <a16:creationId xmlns:a16="http://schemas.microsoft.com/office/drawing/2014/main" id="{04061BEE-E930-60B2-9878-B58CABB12503}"/>
              </a:ext>
            </a:extLst>
          </p:cNvPr>
          <p:cNvSpPr txBox="1"/>
          <p:nvPr/>
        </p:nvSpPr>
        <p:spPr>
          <a:xfrm rot="20707768">
            <a:off x="302735" y="4462537"/>
            <a:ext cx="2296821" cy="369332"/>
          </a:xfrm>
          <a:prstGeom prst="rect">
            <a:avLst/>
          </a:prstGeom>
          <a:noFill/>
        </p:spPr>
        <p:txBody>
          <a:bodyPr wrap="square" rtlCol="0">
            <a:spAutoFit/>
          </a:bodyPr>
          <a:lstStyle/>
          <a:p>
            <a:r>
              <a:rPr lang="de-DE" dirty="0"/>
              <a:t>LEO (Low Earth Orbit)</a:t>
            </a:r>
          </a:p>
        </p:txBody>
      </p:sp>
      <p:sp>
        <p:nvSpPr>
          <p:cNvPr id="14" name="Textfeld 13">
            <a:extLst>
              <a:ext uri="{FF2B5EF4-FFF2-40B4-BE49-F238E27FC236}">
                <a16:creationId xmlns:a16="http://schemas.microsoft.com/office/drawing/2014/main" id="{E82F98DE-B758-7303-94AC-C16CA04B6C8C}"/>
              </a:ext>
            </a:extLst>
          </p:cNvPr>
          <p:cNvSpPr txBox="1"/>
          <p:nvPr/>
        </p:nvSpPr>
        <p:spPr>
          <a:xfrm>
            <a:off x="315686" y="1981353"/>
            <a:ext cx="2296821" cy="369332"/>
          </a:xfrm>
          <a:prstGeom prst="rect">
            <a:avLst/>
          </a:prstGeom>
          <a:noFill/>
        </p:spPr>
        <p:txBody>
          <a:bodyPr wrap="square" rtlCol="0">
            <a:spAutoFit/>
          </a:bodyPr>
          <a:lstStyle/>
          <a:p>
            <a:r>
              <a:rPr lang="de-DE" dirty="0"/>
              <a:t>Orbit </a:t>
            </a:r>
            <a:r>
              <a:rPr lang="de-DE" dirty="0" err="1"/>
              <a:t>of</a:t>
            </a:r>
            <a:r>
              <a:rPr lang="de-DE" dirty="0"/>
              <a:t> Mars</a:t>
            </a:r>
          </a:p>
        </p:txBody>
      </p:sp>
      <p:sp>
        <p:nvSpPr>
          <p:cNvPr id="15" name="Textfeld 14">
            <a:extLst>
              <a:ext uri="{FF2B5EF4-FFF2-40B4-BE49-F238E27FC236}">
                <a16:creationId xmlns:a16="http://schemas.microsoft.com/office/drawing/2014/main" id="{6624EFB3-36BC-D5CE-6538-0EB4BFE3184A}"/>
              </a:ext>
            </a:extLst>
          </p:cNvPr>
          <p:cNvSpPr txBox="1"/>
          <p:nvPr/>
        </p:nvSpPr>
        <p:spPr>
          <a:xfrm>
            <a:off x="315686" y="950595"/>
            <a:ext cx="2296821" cy="369332"/>
          </a:xfrm>
          <a:prstGeom prst="rect">
            <a:avLst/>
          </a:prstGeom>
          <a:noFill/>
        </p:spPr>
        <p:txBody>
          <a:bodyPr wrap="square" rtlCol="0">
            <a:spAutoFit/>
          </a:bodyPr>
          <a:lstStyle/>
          <a:p>
            <a:r>
              <a:rPr lang="de-DE" dirty="0"/>
              <a:t>Mars</a:t>
            </a:r>
          </a:p>
        </p:txBody>
      </p:sp>
      <p:sp>
        <p:nvSpPr>
          <p:cNvPr id="16" name="Textfeld 15">
            <a:extLst>
              <a:ext uri="{FF2B5EF4-FFF2-40B4-BE49-F238E27FC236}">
                <a16:creationId xmlns:a16="http://schemas.microsoft.com/office/drawing/2014/main" id="{CECE5B09-11C2-80CA-0EB9-9A7448748314}"/>
              </a:ext>
            </a:extLst>
          </p:cNvPr>
          <p:cNvSpPr txBox="1"/>
          <p:nvPr/>
        </p:nvSpPr>
        <p:spPr>
          <a:xfrm>
            <a:off x="7944105" y="5746853"/>
            <a:ext cx="3886000" cy="954107"/>
          </a:xfrm>
          <a:prstGeom prst="rect">
            <a:avLst/>
          </a:prstGeom>
          <a:noFill/>
        </p:spPr>
        <p:txBody>
          <a:bodyPr wrap="none" rtlCol="0">
            <a:spAutoFit/>
          </a:bodyPr>
          <a:lstStyle/>
          <a:p>
            <a:r>
              <a:rPr lang="de-DE" sz="2800" i="0" u="none" strike="noStrike" dirty="0">
                <a:effectLst/>
                <a:latin typeface="Arial" panose="020B0604020202020204" pitchFamily="34" charset="0"/>
              </a:rPr>
              <a:t>1) Mars-Mission – </a:t>
            </a:r>
          </a:p>
          <a:p>
            <a:r>
              <a:rPr lang="de-DE" sz="2800" i="0" u="none" strike="noStrike" dirty="0">
                <a:effectLst/>
                <a:latin typeface="Arial" panose="020B0604020202020204" pitchFamily="34" charset="0"/>
              </a:rPr>
              <a:t>Lösung von Problemen</a:t>
            </a:r>
            <a:endParaRPr lang="de-DE" sz="2800" dirty="0"/>
          </a:p>
        </p:txBody>
      </p:sp>
      <p:sp>
        <p:nvSpPr>
          <p:cNvPr id="17" name="Textfeld 16">
            <a:extLst>
              <a:ext uri="{FF2B5EF4-FFF2-40B4-BE49-F238E27FC236}">
                <a16:creationId xmlns:a16="http://schemas.microsoft.com/office/drawing/2014/main" id="{001B2DDF-A8C1-23E7-506F-920E8892E2B1}"/>
              </a:ext>
            </a:extLst>
          </p:cNvPr>
          <p:cNvSpPr txBox="1"/>
          <p:nvPr/>
        </p:nvSpPr>
        <p:spPr>
          <a:xfrm>
            <a:off x="7944105" y="3429000"/>
            <a:ext cx="4716173" cy="954107"/>
          </a:xfrm>
          <a:prstGeom prst="rect">
            <a:avLst/>
          </a:prstGeom>
          <a:noFill/>
        </p:spPr>
        <p:txBody>
          <a:bodyPr wrap="square" rtlCol="0">
            <a:spAutoFit/>
          </a:bodyPr>
          <a:lstStyle/>
          <a:p>
            <a:pPr rtl="0" fontAlgn="base">
              <a:spcBef>
                <a:spcPts val="0"/>
              </a:spcBef>
              <a:spcAft>
                <a:spcPts val="0"/>
              </a:spcAft>
            </a:pPr>
            <a:r>
              <a:rPr lang="de-DE" sz="2800" b="0" i="0" u="none" strike="noStrike" dirty="0">
                <a:effectLst/>
                <a:latin typeface="Arial" panose="020B0604020202020204" pitchFamily="34" charset="0"/>
              </a:rPr>
              <a:t>2) United Space School –</a:t>
            </a:r>
          </a:p>
          <a:p>
            <a:pPr rtl="0" fontAlgn="base">
              <a:spcBef>
                <a:spcPts val="0"/>
              </a:spcBef>
              <a:spcAft>
                <a:spcPts val="0"/>
              </a:spcAft>
            </a:pPr>
            <a:r>
              <a:rPr lang="de-DE" sz="2800" dirty="0">
                <a:latin typeface="Arial" panose="020B0604020202020204" pitchFamily="34" charset="0"/>
              </a:rPr>
              <a:t>Planen und Vorstellen</a:t>
            </a:r>
            <a:endParaRPr lang="de-DE" sz="2800" b="0" i="0" u="none" strike="noStrike" dirty="0">
              <a:effectLst/>
              <a:latin typeface="Arial" panose="020B0604020202020204" pitchFamily="34" charset="0"/>
            </a:endParaRPr>
          </a:p>
        </p:txBody>
      </p:sp>
      <p:sp>
        <p:nvSpPr>
          <p:cNvPr id="18" name="Textfeld 17">
            <a:extLst>
              <a:ext uri="{FF2B5EF4-FFF2-40B4-BE49-F238E27FC236}">
                <a16:creationId xmlns:a16="http://schemas.microsoft.com/office/drawing/2014/main" id="{2205D0BE-E385-DF1D-9003-F37CA548644B}"/>
              </a:ext>
            </a:extLst>
          </p:cNvPr>
          <p:cNvSpPr txBox="1"/>
          <p:nvPr/>
        </p:nvSpPr>
        <p:spPr>
          <a:xfrm>
            <a:off x="7944105" y="1901242"/>
            <a:ext cx="4260525" cy="523220"/>
          </a:xfrm>
          <a:prstGeom prst="rect">
            <a:avLst/>
          </a:prstGeom>
          <a:noFill/>
        </p:spPr>
        <p:txBody>
          <a:bodyPr wrap="none" rtlCol="0">
            <a:spAutoFit/>
          </a:bodyPr>
          <a:lstStyle/>
          <a:p>
            <a:pPr rtl="0" fontAlgn="base">
              <a:spcBef>
                <a:spcPts val="0"/>
              </a:spcBef>
              <a:spcAft>
                <a:spcPts val="0"/>
              </a:spcAft>
            </a:pPr>
            <a:r>
              <a:rPr lang="de-DE" sz="2800" b="0" i="0" u="none" strike="noStrike" dirty="0">
                <a:effectLst/>
                <a:latin typeface="Arial" panose="020B0604020202020204" pitchFamily="34" charset="0"/>
              </a:rPr>
              <a:t>3) </a:t>
            </a:r>
            <a:r>
              <a:rPr lang="de-DE" sz="2800" dirty="0">
                <a:latin typeface="Arial" panose="020B0604020202020204" pitchFamily="34" charset="0"/>
              </a:rPr>
              <a:t>Erlebnisse</a:t>
            </a:r>
            <a:r>
              <a:rPr lang="de-DE" sz="2800" b="0" i="0" u="none" strike="noStrike" dirty="0">
                <a:effectLst/>
                <a:latin typeface="Arial" panose="020B0604020202020204" pitchFamily="34" charset="0"/>
              </a:rPr>
              <a:t> in den USA </a:t>
            </a:r>
          </a:p>
        </p:txBody>
      </p:sp>
      <p:sp>
        <p:nvSpPr>
          <p:cNvPr id="19" name="Textfeld 18">
            <a:extLst>
              <a:ext uri="{FF2B5EF4-FFF2-40B4-BE49-F238E27FC236}">
                <a16:creationId xmlns:a16="http://schemas.microsoft.com/office/drawing/2014/main" id="{AEF88AD7-476B-A336-607A-D24EFBE9D6D0}"/>
              </a:ext>
            </a:extLst>
          </p:cNvPr>
          <p:cNvSpPr txBox="1"/>
          <p:nvPr/>
        </p:nvSpPr>
        <p:spPr>
          <a:xfrm>
            <a:off x="7944105" y="311929"/>
            <a:ext cx="3991557" cy="523220"/>
          </a:xfrm>
          <a:prstGeom prst="rect">
            <a:avLst/>
          </a:prstGeom>
          <a:noFill/>
        </p:spPr>
        <p:txBody>
          <a:bodyPr wrap="square" rtlCol="0">
            <a:spAutoFit/>
          </a:bodyPr>
          <a:lstStyle/>
          <a:p>
            <a:pPr rtl="0" fontAlgn="base">
              <a:spcBef>
                <a:spcPts val="0"/>
              </a:spcBef>
              <a:spcAft>
                <a:spcPts val="0"/>
              </a:spcAft>
            </a:pPr>
            <a:r>
              <a:rPr lang="de-DE" sz="2800" b="0" i="0" u="none" strike="noStrike" dirty="0">
                <a:effectLst/>
                <a:latin typeface="Arial" panose="020B0604020202020204" pitchFamily="34" charset="0"/>
              </a:rPr>
              <a:t>4) Mein Aufsatz am SG</a:t>
            </a:r>
          </a:p>
        </p:txBody>
      </p:sp>
    </p:spTree>
    <p:extLst>
      <p:ext uri="{BB962C8B-B14F-4D97-AF65-F5344CB8AC3E}">
        <p14:creationId xmlns:p14="http://schemas.microsoft.com/office/powerpoint/2010/main" val="2449823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Culture Fair</a:t>
            </a:r>
          </a:p>
        </p:txBody>
      </p:sp>
      <p:pic>
        <p:nvPicPr>
          <p:cNvPr id="5" name="Grafik 4">
            <a:extLst>
              <a:ext uri="{FF2B5EF4-FFF2-40B4-BE49-F238E27FC236}">
                <a16:creationId xmlns:a16="http://schemas.microsoft.com/office/drawing/2014/main" id="{3DBEC13A-DAEF-478B-09DB-21F0C9B40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20" y="1607125"/>
            <a:ext cx="3565237" cy="4753649"/>
          </a:xfrm>
          <a:prstGeom prst="rect">
            <a:avLst/>
          </a:prstGeom>
        </p:spPr>
      </p:pic>
      <p:pic>
        <p:nvPicPr>
          <p:cNvPr id="9218" name="Picture 2" descr="Ist möglicherweise ein Bild von 7 Personen und Personen, die sitzen">
            <a:extLst>
              <a:ext uri="{FF2B5EF4-FFF2-40B4-BE49-F238E27FC236}">
                <a16:creationId xmlns:a16="http://schemas.microsoft.com/office/drawing/2014/main" id="{2B855A98-A95F-5008-E4F7-06DF05F39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233" y="1611043"/>
            <a:ext cx="6327478" cy="4749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1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Culture Fair</a:t>
            </a:r>
          </a:p>
        </p:txBody>
      </p:sp>
      <p:pic>
        <p:nvPicPr>
          <p:cNvPr id="4" name="Grafik 3">
            <a:extLst>
              <a:ext uri="{FF2B5EF4-FFF2-40B4-BE49-F238E27FC236}">
                <a16:creationId xmlns:a16="http://schemas.microsoft.com/office/drawing/2014/main" id="{5DD01864-74F5-115D-8848-2A2D980CF801}"/>
              </a:ext>
            </a:extLst>
          </p:cNvPr>
          <p:cNvPicPr>
            <a:picLocks noChangeAspect="1"/>
          </p:cNvPicPr>
          <p:nvPr/>
        </p:nvPicPr>
        <p:blipFill rotWithShape="1">
          <a:blip r:embed="rId4">
            <a:extLst>
              <a:ext uri="{28A0092B-C50C-407E-A947-70E740481C1C}">
                <a14:useLocalDpi xmlns:a14="http://schemas.microsoft.com/office/drawing/2010/main" val="0"/>
              </a:ext>
            </a:extLst>
          </a:blip>
          <a:srcRect l="2145" r="14330"/>
          <a:stretch/>
        </p:blipFill>
        <p:spPr>
          <a:xfrm>
            <a:off x="717175" y="1607126"/>
            <a:ext cx="4419601" cy="4429085"/>
          </a:xfrm>
          <a:prstGeom prst="rect">
            <a:avLst/>
          </a:prstGeom>
        </p:spPr>
      </p:pic>
      <p:pic>
        <p:nvPicPr>
          <p:cNvPr id="7" name="Grafik 6">
            <a:extLst>
              <a:ext uri="{FF2B5EF4-FFF2-40B4-BE49-F238E27FC236}">
                <a16:creationId xmlns:a16="http://schemas.microsoft.com/office/drawing/2014/main" id="{33A8FA1A-BC66-2795-50CF-153F05053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645" y="1607126"/>
            <a:ext cx="5905447" cy="4429085"/>
          </a:xfrm>
          <a:prstGeom prst="rect">
            <a:avLst/>
          </a:prstGeom>
        </p:spPr>
      </p:pic>
    </p:spTree>
    <p:extLst>
      <p:ext uri="{BB962C8B-B14F-4D97-AF65-F5344CB8AC3E}">
        <p14:creationId xmlns:p14="http://schemas.microsoft.com/office/powerpoint/2010/main" val="620469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0"/>
            <a:ext cx="10131425" cy="1456267"/>
          </a:xfrm>
        </p:spPr>
        <p:txBody>
          <a:bodyPr/>
          <a:lstStyle/>
          <a:p>
            <a:pPr algn="ctr"/>
            <a:r>
              <a:rPr lang="de-DE" b="1" dirty="0"/>
              <a:t>Präsentation</a:t>
            </a:r>
          </a:p>
        </p:txBody>
      </p:sp>
      <p:pic>
        <p:nvPicPr>
          <p:cNvPr id="4" name="Grafik 3">
            <a:extLst>
              <a:ext uri="{FF2B5EF4-FFF2-40B4-BE49-F238E27FC236}">
                <a16:creationId xmlns:a16="http://schemas.microsoft.com/office/drawing/2014/main" id="{247C4290-1268-ACE9-3A49-D273954B4172}"/>
              </a:ext>
            </a:extLst>
          </p:cNvPr>
          <p:cNvPicPr>
            <a:picLocks noChangeAspect="1"/>
          </p:cNvPicPr>
          <p:nvPr/>
        </p:nvPicPr>
        <p:blipFill rotWithShape="1">
          <a:blip r:embed="rId4">
            <a:extLst>
              <a:ext uri="{28A0092B-C50C-407E-A947-70E740481C1C}">
                <a14:useLocalDpi xmlns:a14="http://schemas.microsoft.com/office/drawing/2010/main" val="0"/>
              </a:ext>
            </a:extLst>
          </a:blip>
          <a:srcRect b="17565"/>
          <a:stretch/>
        </p:blipFill>
        <p:spPr>
          <a:xfrm>
            <a:off x="1337629" y="1236679"/>
            <a:ext cx="9516740" cy="5228775"/>
          </a:xfrm>
          <a:prstGeom prst="rect">
            <a:avLst/>
          </a:prstGeom>
        </p:spPr>
      </p:pic>
    </p:spTree>
    <p:extLst>
      <p:ext uri="{BB962C8B-B14F-4D97-AF65-F5344CB8AC3E}">
        <p14:creationId xmlns:p14="http://schemas.microsoft.com/office/powerpoint/2010/main" val="2299808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0"/>
            <a:ext cx="10131425" cy="1456267"/>
          </a:xfrm>
        </p:spPr>
        <p:txBody>
          <a:bodyPr/>
          <a:lstStyle/>
          <a:p>
            <a:pPr algn="ctr"/>
            <a:r>
              <a:rPr lang="de-DE" b="1" dirty="0"/>
              <a:t>Präsentation</a:t>
            </a:r>
          </a:p>
        </p:txBody>
      </p:sp>
      <p:pic>
        <p:nvPicPr>
          <p:cNvPr id="4098" name="Picture 2" descr="Ist möglicherweise ein Bild von 11 Personen, Personen, die stehen und Text „Research and Development Timeline On Earth Engine Testing Engine Prototyping Begins Engine Production Begins LEO Engine Testing 0220202025206207200 2024 2026 2027 2028 Slush Hydrogen Tank Development 2029 2030 2031 LEO 2032 ank Testing Autonomous LEO Assembly Testing On Earth In Low Earth Orbit“">
            <a:extLst>
              <a:ext uri="{FF2B5EF4-FFF2-40B4-BE49-F238E27FC236}">
                <a16:creationId xmlns:a16="http://schemas.microsoft.com/office/drawing/2014/main" id="{3B8D127D-F6AE-73CF-2786-4246FC0F6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861" y="1456267"/>
            <a:ext cx="5276273" cy="527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782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0"/>
            <a:ext cx="10131425" cy="1456267"/>
          </a:xfrm>
        </p:spPr>
        <p:txBody>
          <a:bodyPr/>
          <a:lstStyle/>
          <a:p>
            <a:pPr algn="ctr"/>
            <a:r>
              <a:rPr lang="de-DE" b="1" dirty="0"/>
              <a:t>Präsentation</a:t>
            </a:r>
          </a:p>
        </p:txBody>
      </p:sp>
      <p:pic>
        <p:nvPicPr>
          <p:cNvPr id="5122" name="Picture 2" descr="Ist möglicherweise ein Bild von 4 Personen, Personen, die stehen und Innenbereich">
            <a:extLst>
              <a:ext uri="{FF2B5EF4-FFF2-40B4-BE49-F238E27FC236}">
                <a16:creationId xmlns:a16="http://schemas.microsoft.com/office/drawing/2014/main" id="{059A5C62-1536-D662-2D6D-8AA2A0430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970" y="1456267"/>
            <a:ext cx="7196059" cy="540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598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7" y="0"/>
            <a:ext cx="10131425" cy="1456267"/>
          </a:xfrm>
        </p:spPr>
        <p:txBody>
          <a:bodyPr/>
          <a:lstStyle/>
          <a:p>
            <a:pPr algn="ctr"/>
            <a:r>
              <a:rPr lang="de-DE" b="1" dirty="0"/>
              <a:t>Modell</a:t>
            </a:r>
          </a:p>
        </p:txBody>
      </p:sp>
      <p:pic>
        <p:nvPicPr>
          <p:cNvPr id="3074" name="Picture 2" descr="Ist möglicherweise ein Bild von 4 Personen, Personen, die stehen und Innenbereich">
            <a:extLst>
              <a:ext uri="{FF2B5EF4-FFF2-40B4-BE49-F238E27FC236}">
                <a16:creationId xmlns:a16="http://schemas.microsoft.com/office/drawing/2014/main" id="{F48EABE8-8F61-31EA-B533-22886D520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04" t="56614" r="29162" b="1"/>
          <a:stretch/>
        </p:blipFill>
        <p:spPr bwMode="auto">
          <a:xfrm>
            <a:off x="1030287" y="1456267"/>
            <a:ext cx="10131425" cy="520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48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Song</a:t>
            </a:r>
          </a:p>
        </p:txBody>
      </p:sp>
      <p:pic>
        <p:nvPicPr>
          <p:cNvPr id="4" name="Grafik 3">
            <a:extLst>
              <a:ext uri="{FF2B5EF4-FFF2-40B4-BE49-F238E27FC236}">
                <a16:creationId xmlns:a16="http://schemas.microsoft.com/office/drawing/2014/main" id="{1E667AE2-A8F7-3AD9-7169-1BDB0508EB5F}"/>
              </a:ext>
            </a:extLst>
          </p:cNvPr>
          <p:cNvPicPr>
            <a:picLocks noChangeAspect="1"/>
          </p:cNvPicPr>
          <p:nvPr/>
        </p:nvPicPr>
        <p:blipFill rotWithShape="1">
          <a:blip r:embed="rId3"/>
          <a:srcRect l="10943" t="13468" r="8249" b="13940"/>
          <a:stretch/>
        </p:blipFill>
        <p:spPr>
          <a:xfrm>
            <a:off x="1662545" y="1607127"/>
            <a:ext cx="8866909" cy="4978400"/>
          </a:xfrm>
          <a:prstGeom prst="rect">
            <a:avLst/>
          </a:prstGeom>
        </p:spPr>
      </p:pic>
    </p:spTree>
    <p:extLst>
      <p:ext uri="{BB962C8B-B14F-4D97-AF65-F5344CB8AC3E}">
        <p14:creationId xmlns:p14="http://schemas.microsoft.com/office/powerpoint/2010/main" val="263119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Song</a:t>
            </a:r>
          </a:p>
        </p:txBody>
      </p:sp>
      <p:pic>
        <p:nvPicPr>
          <p:cNvPr id="5" name="Grafik 4">
            <a:extLst>
              <a:ext uri="{FF2B5EF4-FFF2-40B4-BE49-F238E27FC236}">
                <a16:creationId xmlns:a16="http://schemas.microsoft.com/office/drawing/2014/main" id="{0F1358D5-D962-12ED-E2C7-01817EFF9C3F}"/>
              </a:ext>
            </a:extLst>
          </p:cNvPr>
          <p:cNvPicPr>
            <a:picLocks noChangeAspect="1"/>
          </p:cNvPicPr>
          <p:nvPr/>
        </p:nvPicPr>
        <p:blipFill rotWithShape="1">
          <a:blip r:embed="rId3"/>
          <a:srcRect l="10860" t="13333" r="7407" b="13535"/>
          <a:stretch/>
        </p:blipFill>
        <p:spPr>
          <a:xfrm>
            <a:off x="1611743" y="1607127"/>
            <a:ext cx="8968510" cy="5015346"/>
          </a:xfrm>
          <a:prstGeom prst="rect">
            <a:avLst/>
          </a:prstGeom>
        </p:spPr>
      </p:pic>
    </p:spTree>
    <p:extLst>
      <p:ext uri="{BB962C8B-B14F-4D97-AF65-F5344CB8AC3E}">
        <p14:creationId xmlns:p14="http://schemas.microsoft.com/office/powerpoint/2010/main" val="2139266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Graduation </a:t>
            </a:r>
            <a:r>
              <a:rPr lang="de-DE" b="1" dirty="0" err="1"/>
              <a:t>Ceremony</a:t>
            </a:r>
            <a:endParaRPr lang="de-DE" b="1" dirty="0"/>
          </a:p>
        </p:txBody>
      </p:sp>
      <p:pic>
        <p:nvPicPr>
          <p:cNvPr id="4" name="Grafik 3">
            <a:extLst>
              <a:ext uri="{FF2B5EF4-FFF2-40B4-BE49-F238E27FC236}">
                <a16:creationId xmlns:a16="http://schemas.microsoft.com/office/drawing/2014/main" id="{433EB20B-A862-D23F-DA14-EDD7EB953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386" y="1415722"/>
            <a:ext cx="7055224" cy="5291418"/>
          </a:xfrm>
          <a:prstGeom prst="rect">
            <a:avLst/>
          </a:prstGeom>
        </p:spPr>
      </p:pic>
    </p:spTree>
    <p:extLst>
      <p:ext uri="{BB962C8B-B14F-4D97-AF65-F5344CB8AC3E}">
        <p14:creationId xmlns:p14="http://schemas.microsoft.com/office/powerpoint/2010/main" val="891681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1030286" y="150860"/>
            <a:ext cx="10131425" cy="1456267"/>
          </a:xfrm>
        </p:spPr>
        <p:txBody>
          <a:bodyPr/>
          <a:lstStyle/>
          <a:p>
            <a:pPr algn="ctr"/>
            <a:r>
              <a:rPr lang="de-DE" b="1" dirty="0"/>
              <a:t>Graduation </a:t>
            </a:r>
            <a:r>
              <a:rPr lang="de-DE" b="1" dirty="0" err="1"/>
              <a:t>Ceremony</a:t>
            </a:r>
            <a:endParaRPr lang="de-DE" b="1" dirty="0"/>
          </a:p>
        </p:txBody>
      </p:sp>
      <p:pic>
        <p:nvPicPr>
          <p:cNvPr id="5" name="Grafik 4">
            <a:extLst>
              <a:ext uri="{FF2B5EF4-FFF2-40B4-BE49-F238E27FC236}">
                <a16:creationId xmlns:a16="http://schemas.microsoft.com/office/drawing/2014/main" id="{717452F5-F3A0-57FF-4202-E8DBECB21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853" y="1607127"/>
            <a:ext cx="6846794" cy="4564529"/>
          </a:xfrm>
          <a:prstGeom prst="rect">
            <a:avLst/>
          </a:prstGeom>
        </p:spPr>
      </p:pic>
      <p:pic>
        <p:nvPicPr>
          <p:cNvPr id="7" name="Grafik 6">
            <a:extLst>
              <a:ext uri="{FF2B5EF4-FFF2-40B4-BE49-F238E27FC236}">
                <a16:creationId xmlns:a16="http://schemas.microsoft.com/office/drawing/2014/main" id="{D3B723B4-C531-BFFF-C6B6-A6CFDC684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286" y="1607127"/>
            <a:ext cx="3423397" cy="4564529"/>
          </a:xfrm>
          <a:prstGeom prst="rect">
            <a:avLst/>
          </a:prstGeom>
        </p:spPr>
      </p:pic>
    </p:spTree>
    <p:extLst>
      <p:ext uri="{BB962C8B-B14F-4D97-AF65-F5344CB8AC3E}">
        <p14:creationId xmlns:p14="http://schemas.microsoft.com/office/powerpoint/2010/main" val="333066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37D2D2E-EF9E-2731-18C7-CC9471F10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64" y="5851071"/>
            <a:ext cx="372836" cy="745672"/>
          </a:xfrm>
          <a:prstGeom prst="rect">
            <a:avLst/>
          </a:prstGeom>
        </p:spPr>
      </p:pic>
      <p:sp>
        <p:nvSpPr>
          <p:cNvPr id="10" name="Textfeld 9">
            <a:extLst>
              <a:ext uri="{FF2B5EF4-FFF2-40B4-BE49-F238E27FC236}">
                <a16:creationId xmlns:a16="http://schemas.microsoft.com/office/drawing/2014/main" id="{DF4137CF-EC7B-BB8D-E4AB-FA585F28137A}"/>
              </a:ext>
            </a:extLst>
          </p:cNvPr>
          <p:cNvSpPr txBox="1"/>
          <p:nvPr/>
        </p:nvSpPr>
        <p:spPr>
          <a:xfrm>
            <a:off x="315686" y="250374"/>
            <a:ext cx="2754086" cy="646331"/>
          </a:xfrm>
          <a:prstGeom prst="rect">
            <a:avLst/>
          </a:prstGeom>
          <a:noFill/>
        </p:spPr>
        <p:txBody>
          <a:bodyPr wrap="square" rtlCol="0">
            <a:spAutoFit/>
          </a:bodyPr>
          <a:lstStyle/>
          <a:p>
            <a:r>
              <a:rPr lang="de-DE" sz="3600" b="1" dirty="0">
                <a:effectLst>
                  <a:outerShdw blurRad="38100" dist="38100" dir="2700000" algn="tl">
                    <a:srgbClr val="000000">
                      <a:alpha val="43137"/>
                    </a:srgbClr>
                  </a:outerShdw>
                </a:effectLst>
              </a:rPr>
              <a:t>Gliederung</a:t>
            </a:r>
          </a:p>
        </p:txBody>
      </p:sp>
      <p:sp>
        <p:nvSpPr>
          <p:cNvPr id="12" name="Textfeld 11">
            <a:extLst>
              <a:ext uri="{FF2B5EF4-FFF2-40B4-BE49-F238E27FC236}">
                <a16:creationId xmlns:a16="http://schemas.microsoft.com/office/drawing/2014/main" id="{E4C46DC5-E612-DBC3-7DA7-6DA99B44927D}"/>
              </a:ext>
            </a:extLst>
          </p:cNvPr>
          <p:cNvSpPr txBox="1"/>
          <p:nvPr/>
        </p:nvSpPr>
        <p:spPr>
          <a:xfrm rot="20525200">
            <a:off x="337921" y="5992190"/>
            <a:ext cx="1426029" cy="369332"/>
          </a:xfrm>
          <a:prstGeom prst="rect">
            <a:avLst/>
          </a:prstGeom>
          <a:noFill/>
        </p:spPr>
        <p:txBody>
          <a:bodyPr wrap="square" rtlCol="0">
            <a:spAutoFit/>
          </a:bodyPr>
          <a:lstStyle/>
          <a:p>
            <a:r>
              <a:rPr lang="de-DE" b="1" dirty="0">
                <a:solidFill>
                  <a:srgbClr val="FFFF00"/>
                </a:solidFill>
              </a:rPr>
              <a:t>Earth</a:t>
            </a:r>
          </a:p>
        </p:txBody>
      </p:sp>
      <p:sp>
        <p:nvSpPr>
          <p:cNvPr id="13" name="Textfeld 12">
            <a:extLst>
              <a:ext uri="{FF2B5EF4-FFF2-40B4-BE49-F238E27FC236}">
                <a16:creationId xmlns:a16="http://schemas.microsoft.com/office/drawing/2014/main" id="{04061BEE-E930-60B2-9878-B58CABB12503}"/>
              </a:ext>
            </a:extLst>
          </p:cNvPr>
          <p:cNvSpPr txBox="1"/>
          <p:nvPr/>
        </p:nvSpPr>
        <p:spPr>
          <a:xfrm rot="20707768">
            <a:off x="302735" y="4462537"/>
            <a:ext cx="2296821" cy="369332"/>
          </a:xfrm>
          <a:prstGeom prst="rect">
            <a:avLst/>
          </a:prstGeom>
          <a:noFill/>
        </p:spPr>
        <p:txBody>
          <a:bodyPr wrap="square" rtlCol="0">
            <a:spAutoFit/>
          </a:bodyPr>
          <a:lstStyle/>
          <a:p>
            <a:r>
              <a:rPr lang="de-DE" dirty="0"/>
              <a:t>LEO (Low Earth Orbit)</a:t>
            </a:r>
          </a:p>
        </p:txBody>
      </p:sp>
      <p:sp>
        <p:nvSpPr>
          <p:cNvPr id="14" name="Textfeld 13">
            <a:extLst>
              <a:ext uri="{FF2B5EF4-FFF2-40B4-BE49-F238E27FC236}">
                <a16:creationId xmlns:a16="http://schemas.microsoft.com/office/drawing/2014/main" id="{E82F98DE-B758-7303-94AC-C16CA04B6C8C}"/>
              </a:ext>
            </a:extLst>
          </p:cNvPr>
          <p:cNvSpPr txBox="1"/>
          <p:nvPr/>
        </p:nvSpPr>
        <p:spPr>
          <a:xfrm>
            <a:off x="315686" y="1981353"/>
            <a:ext cx="2296821" cy="369332"/>
          </a:xfrm>
          <a:prstGeom prst="rect">
            <a:avLst/>
          </a:prstGeom>
          <a:noFill/>
        </p:spPr>
        <p:txBody>
          <a:bodyPr wrap="square" rtlCol="0">
            <a:spAutoFit/>
          </a:bodyPr>
          <a:lstStyle/>
          <a:p>
            <a:r>
              <a:rPr lang="de-DE" dirty="0"/>
              <a:t>Orbit </a:t>
            </a:r>
            <a:r>
              <a:rPr lang="de-DE" dirty="0" err="1"/>
              <a:t>of</a:t>
            </a:r>
            <a:r>
              <a:rPr lang="de-DE" dirty="0"/>
              <a:t> Mars</a:t>
            </a:r>
          </a:p>
        </p:txBody>
      </p:sp>
      <p:sp>
        <p:nvSpPr>
          <p:cNvPr id="15" name="Textfeld 14">
            <a:extLst>
              <a:ext uri="{FF2B5EF4-FFF2-40B4-BE49-F238E27FC236}">
                <a16:creationId xmlns:a16="http://schemas.microsoft.com/office/drawing/2014/main" id="{6624EFB3-36BC-D5CE-6538-0EB4BFE3184A}"/>
              </a:ext>
            </a:extLst>
          </p:cNvPr>
          <p:cNvSpPr txBox="1"/>
          <p:nvPr/>
        </p:nvSpPr>
        <p:spPr>
          <a:xfrm>
            <a:off x="315686" y="950595"/>
            <a:ext cx="2296821" cy="369332"/>
          </a:xfrm>
          <a:prstGeom prst="rect">
            <a:avLst/>
          </a:prstGeom>
          <a:noFill/>
        </p:spPr>
        <p:txBody>
          <a:bodyPr wrap="square" rtlCol="0">
            <a:spAutoFit/>
          </a:bodyPr>
          <a:lstStyle/>
          <a:p>
            <a:r>
              <a:rPr lang="de-DE" dirty="0"/>
              <a:t>Mars</a:t>
            </a:r>
          </a:p>
        </p:txBody>
      </p:sp>
      <p:sp>
        <p:nvSpPr>
          <p:cNvPr id="16" name="Textfeld 15">
            <a:extLst>
              <a:ext uri="{FF2B5EF4-FFF2-40B4-BE49-F238E27FC236}">
                <a16:creationId xmlns:a16="http://schemas.microsoft.com/office/drawing/2014/main" id="{CECE5B09-11C2-80CA-0EB9-9A7448748314}"/>
              </a:ext>
            </a:extLst>
          </p:cNvPr>
          <p:cNvSpPr txBox="1"/>
          <p:nvPr/>
        </p:nvSpPr>
        <p:spPr>
          <a:xfrm>
            <a:off x="7757915" y="5746853"/>
            <a:ext cx="4177747" cy="954107"/>
          </a:xfrm>
          <a:prstGeom prst="rect">
            <a:avLst/>
          </a:prstGeom>
          <a:noFill/>
        </p:spPr>
        <p:txBody>
          <a:bodyPr wrap="none" rtlCol="0">
            <a:spAutoFit/>
          </a:bodyPr>
          <a:lstStyle/>
          <a:p>
            <a:r>
              <a:rPr lang="de-DE" sz="2800" b="1" i="0" u="none" strike="noStrike" dirty="0">
                <a:solidFill>
                  <a:srgbClr val="FFFF00"/>
                </a:solidFill>
                <a:effectLst/>
                <a:latin typeface="Arial" panose="020B0604020202020204" pitchFamily="34" charset="0"/>
              </a:rPr>
              <a:t>1) Mars-Mission – </a:t>
            </a:r>
          </a:p>
          <a:p>
            <a:r>
              <a:rPr lang="de-DE" sz="2800" b="1" i="0" u="none" strike="noStrike" dirty="0">
                <a:solidFill>
                  <a:srgbClr val="FFFF00"/>
                </a:solidFill>
                <a:effectLst/>
                <a:latin typeface="Arial" panose="020B0604020202020204" pitchFamily="34" charset="0"/>
              </a:rPr>
              <a:t>Lösung von Problemen</a:t>
            </a:r>
            <a:endParaRPr lang="de-DE" sz="2800" b="1" dirty="0">
              <a:solidFill>
                <a:srgbClr val="FFFF00"/>
              </a:solidFill>
            </a:endParaRPr>
          </a:p>
        </p:txBody>
      </p:sp>
      <p:sp>
        <p:nvSpPr>
          <p:cNvPr id="17" name="Textfeld 16">
            <a:extLst>
              <a:ext uri="{FF2B5EF4-FFF2-40B4-BE49-F238E27FC236}">
                <a16:creationId xmlns:a16="http://schemas.microsoft.com/office/drawing/2014/main" id="{001B2DDF-A8C1-23E7-506F-920E8892E2B1}"/>
              </a:ext>
            </a:extLst>
          </p:cNvPr>
          <p:cNvSpPr txBox="1"/>
          <p:nvPr/>
        </p:nvSpPr>
        <p:spPr>
          <a:xfrm>
            <a:off x="7944105" y="3429000"/>
            <a:ext cx="4716173" cy="954107"/>
          </a:xfrm>
          <a:prstGeom prst="rect">
            <a:avLst/>
          </a:prstGeom>
          <a:noFill/>
        </p:spPr>
        <p:txBody>
          <a:bodyPr wrap="square" rtlCol="0">
            <a:spAutoFit/>
          </a:bodyPr>
          <a:lstStyle/>
          <a:p>
            <a:pPr rtl="0" fontAlgn="base">
              <a:spcBef>
                <a:spcPts val="0"/>
              </a:spcBef>
              <a:spcAft>
                <a:spcPts val="0"/>
              </a:spcAft>
            </a:pPr>
            <a:r>
              <a:rPr lang="de-DE" sz="2800" b="0" i="0" u="none" strike="noStrike" dirty="0">
                <a:effectLst/>
                <a:latin typeface="Arial" panose="020B0604020202020204" pitchFamily="34" charset="0"/>
              </a:rPr>
              <a:t>2) United Space School –</a:t>
            </a:r>
          </a:p>
          <a:p>
            <a:pPr rtl="0" fontAlgn="base">
              <a:spcBef>
                <a:spcPts val="0"/>
              </a:spcBef>
              <a:spcAft>
                <a:spcPts val="0"/>
              </a:spcAft>
            </a:pPr>
            <a:r>
              <a:rPr lang="de-DE" sz="2800" dirty="0">
                <a:latin typeface="Arial" panose="020B0604020202020204" pitchFamily="34" charset="0"/>
              </a:rPr>
              <a:t>Planen und Vorstellen</a:t>
            </a:r>
            <a:endParaRPr lang="de-DE" sz="2800" b="0" i="0" u="none" strike="noStrike" dirty="0">
              <a:effectLst/>
              <a:latin typeface="Arial" panose="020B0604020202020204" pitchFamily="34" charset="0"/>
            </a:endParaRPr>
          </a:p>
        </p:txBody>
      </p:sp>
      <p:sp>
        <p:nvSpPr>
          <p:cNvPr id="18" name="Textfeld 17">
            <a:extLst>
              <a:ext uri="{FF2B5EF4-FFF2-40B4-BE49-F238E27FC236}">
                <a16:creationId xmlns:a16="http://schemas.microsoft.com/office/drawing/2014/main" id="{2205D0BE-E385-DF1D-9003-F37CA548644B}"/>
              </a:ext>
            </a:extLst>
          </p:cNvPr>
          <p:cNvSpPr txBox="1"/>
          <p:nvPr/>
        </p:nvSpPr>
        <p:spPr>
          <a:xfrm>
            <a:off x="7944105" y="1901242"/>
            <a:ext cx="4260525" cy="523220"/>
          </a:xfrm>
          <a:prstGeom prst="rect">
            <a:avLst/>
          </a:prstGeom>
          <a:noFill/>
        </p:spPr>
        <p:txBody>
          <a:bodyPr wrap="none" rtlCol="0">
            <a:spAutoFit/>
          </a:bodyPr>
          <a:lstStyle/>
          <a:p>
            <a:pPr rtl="0" fontAlgn="base">
              <a:spcBef>
                <a:spcPts val="0"/>
              </a:spcBef>
              <a:spcAft>
                <a:spcPts val="0"/>
              </a:spcAft>
            </a:pPr>
            <a:r>
              <a:rPr lang="de-DE" sz="2800" b="0" i="0" u="none" strike="noStrike" dirty="0">
                <a:effectLst/>
                <a:latin typeface="Arial" panose="020B0604020202020204" pitchFamily="34" charset="0"/>
              </a:rPr>
              <a:t>3) </a:t>
            </a:r>
            <a:r>
              <a:rPr lang="de-DE" sz="2800" dirty="0">
                <a:latin typeface="Arial" panose="020B0604020202020204" pitchFamily="34" charset="0"/>
              </a:rPr>
              <a:t>Erlebnisse</a:t>
            </a:r>
            <a:r>
              <a:rPr lang="de-DE" sz="2800" b="0" i="0" u="none" strike="noStrike" dirty="0">
                <a:effectLst/>
                <a:latin typeface="Arial" panose="020B0604020202020204" pitchFamily="34" charset="0"/>
              </a:rPr>
              <a:t> in den USA </a:t>
            </a:r>
          </a:p>
        </p:txBody>
      </p:sp>
      <p:sp>
        <p:nvSpPr>
          <p:cNvPr id="19" name="Textfeld 18">
            <a:extLst>
              <a:ext uri="{FF2B5EF4-FFF2-40B4-BE49-F238E27FC236}">
                <a16:creationId xmlns:a16="http://schemas.microsoft.com/office/drawing/2014/main" id="{AEF88AD7-476B-A336-607A-D24EFBE9D6D0}"/>
              </a:ext>
            </a:extLst>
          </p:cNvPr>
          <p:cNvSpPr txBox="1"/>
          <p:nvPr/>
        </p:nvSpPr>
        <p:spPr>
          <a:xfrm>
            <a:off x="7944105" y="311929"/>
            <a:ext cx="3991557" cy="523220"/>
          </a:xfrm>
          <a:prstGeom prst="rect">
            <a:avLst/>
          </a:prstGeom>
          <a:noFill/>
        </p:spPr>
        <p:txBody>
          <a:bodyPr wrap="square" rtlCol="0">
            <a:spAutoFit/>
          </a:bodyPr>
          <a:lstStyle/>
          <a:p>
            <a:pPr rtl="0" fontAlgn="base">
              <a:spcBef>
                <a:spcPts val="0"/>
              </a:spcBef>
              <a:spcAft>
                <a:spcPts val="0"/>
              </a:spcAft>
            </a:pPr>
            <a:r>
              <a:rPr lang="de-DE" sz="2800" b="0" i="0" u="none" strike="noStrike" dirty="0">
                <a:effectLst/>
                <a:latin typeface="Arial" panose="020B0604020202020204" pitchFamily="34" charset="0"/>
              </a:rPr>
              <a:t>4) Mein Aufsatz am SG</a:t>
            </a:r>
          </a:p>
        </p:txBody>
      </p:sp>
    </p:spTree>
    <p:extLst>
      <p:ext uri="{BB962C8B-B14F-4D97-AF65-F5344CB8AC3E}">
        <p14:creationId xmlns:p14="http://schemas.microsoft.com/office/powerpoint/2010/main" val="2345261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37D2D2E-EF9E-2731-18C7-CC9471F10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590" y="1981353"/>
            <a:ext cx="185410" cy="370820"/>
          </a:xfrm>
          <a:prstGeom prst="rect">
            <a:avLst/>
          </a:prstGeom>
        </p:spPr>
      </p:pic>
      <p:sp>
        <p:nvSpPr>
          <p:cNvPr id="10" name="Textfeld 9">
            <a:extLst>
              <a:ext uri="{FF2B5EF4-FFF2-40B4-BE49-F238E27FC236}">
                <a16:creationId xmlns:a16="http://schemas.microsoft.com/office/drawing/2014/main" id="{DF4137CF-EC7B-BB8D-E4AB-FA585F28137A}"/>
              </a:ext>
            </a:extLst>
          </p:cNvPr>
          <p:cNvSpPr txBox="1"/>
          <p:nvPr/>
        </p:nvSpPr>
        <p:spPr>
          <a:xfrm>
            <a:off x="315686" y="250374"/>
            <a:ext cx="2754086" cy="646331"/>
          </a:xfrm>
          <a:prstGeom prst="rect">
            <a:avLst/>
          </a:prstGeom>
          <a:noFill/>
        </p:spPr>
        <p:txBody>
          <a:bodyPr wrap="square" rtlCol="0">
            <a:spAutoFit/>
          </a:bodyPr>
          <a:lstStyle/>
          <a:p>
            <a:r>
              <a:rPr lang="de-DE" sz="3600" b="1" dirty="0">
                <a:effectLst>
                  <a:outerShdw blurRad="38100" dist="38100" dir="2700000" algn="tl">
                    <a:srgbClr val="000000">
                      <a:alpha val="43137"/>
                    </a:srgbClr>
                  </a:outerShdw>
                </a:effectLst>
              </a:rPr>
              <a:t>Gliederung</a:t>
            </a:r>
          </a:p>
        </p:txBody>
      </p:sp>
      <p:sp>
        <p:nvSpPr>
          <p:cNvPr id="12" name="Textfeld 11">
            <a:extLst>
              <a:ext uri="{FF2B5EF4-FFF2-40B4-BE49-F238E27FC236}">
                <a16:creationId xmlns:a16="http://schemas.microsoft.com/office/drawing/2014/main" id="{E4C46DC5-E612-DBC3-7DA7-6DA99B44927D}"/>
              </a:ext>
            </a:extLst>
          </p:cNvPr>
          <p:cNvSpPr txBox="1"/>
          <p:nvPr/>
        </p:nvSpPr>
        <p:spPr>
          <a:xfrm rot="20525200">
            <a:off x="337921" y="5992190"/>
            <a:ext cx="1426029" cy="369332"/>
          </a:xfrm>
          <a:prstGeom prst="rect">
            <a:avLst/>
          </a:prstGeom>
          <a:noFill/>
        </p:spPr>
        <p:txBody>
          <a:bodyPr wrap="square" rtlCol="0">
            <a:spAutoFit/>
          </a:bodyPr>
          <a:lstStyle/>
          <a:p>
            <a:r>
              <a:rPr lang="de-DE" dirty="0"/>
              <a:t>Earth</a:t>
            </a:r>
          </a:p>
        </p:txBody>
      </p:sp>
      <p:sp>
        <p:nvSpPr>
          <p:cNvPr id="13" name="Textfeld 12">
            <a:extLst>
              <a:ext uri="{FF2B5EF4-FFF2-40B4-BE49-F238E27FC236}">
                <a16:creationId xmlns:a16="http://schemas.microsoft.com/office/drawing/2014/main" id="{04061BEE-E930-60B2-9878-B58CABB12503}"/>
              </a:ext>
            </a:extLst>
          </p:cNvPr>
          <p:cNvSpPr txBox="1"/>
          <p:nvPr/>
        </p:nvSpPr>
        <p:spPr>
          <a:xfrm rot="20707768">
            <a:off x="302735" y="4462537"/>
            <a:ext cx="2296821" cy="369332"/>
          </a:xfrm>
          <a:prstGeom prst="rect">
            <a:avLst/>
          </a:prstGeom>
          <a:noFill/>
        </p:spPr>
        <p:txBody>
          <a:bodyPr wrap="square" rtlCol="0">
            <a:spAutoFit/>
          </a:bodyPr>
          <a:lstStyle/>
          <a:p>
            <a:r>
              <a:rPr lang="de-DE" dirty="0"/>
              <a:t>LEO (Low Earth Orbit)</a:t>
            </a:r>
          </a:p>
        </p:txBody>
      </p:sp>
      <p:sp>
        <p:nvSpPr>
          <p:cNvPr id="14" name="Textfeld 13">
            <a:extLst>
              <a:ext uri="{FF2B5EF4-FFF2-40B4-BE49-F238E27FC236}">
                <a16:creationId xmlns:a16="http://schemas.microsoft.com/office/drawing/2014/main" id="{E82F98DE-B758-7303-94AC-C16CA04B6C8C}"/>
              </a:ext>
            </a:extLst>
          </p:cNvPr>
          <p:cNvSpPr txBox="1"/>
          <p:nvPr/>
        </p:nvSpPr>
        <p:spPr>
          <a:xfrm>
            <a:off x="315686" y="1981353"/>
            <a:ext cx="2296821" cy="369332"/>
          </a:xfrm>
          <a:prstGeom prst="rect">
            <a:avLst/>
          </a:prstGeom>
          <a:noFill/>
        </p:spPr>
        <p:txBody>
          <a:bodyPr wrap="square" rtlCol="0">
            <a:spAutoFit/>
          </a:bodyPr>
          <a:lstStyle/>
          <a:p>
            <a:r>
              <a:rPr lang="de-DE" b="1" dirty="0">
                <a:solidFill>
                  <a:srgbClr val="FFFF00"/>
                </a:solidFill>
              </a:rPr>
              <a:t>Orbit </a:t>
            </a:r>
            <a:r>
              <a:rPr lang="de-DE" b="1" dirty="0" err="1">
                <a:solidFill>
                  <a:srgbClr val="FFFF00"/>
                </a:solidFill>
              </a:rPr>
              <a:t>of</a:t>
            </a:r>
            <a:r>
              <a:rPr lang="de-DE" b="1" dirty="0">
                <a:solidFill>
                  <a:srgbClr val="FFFF00"/>
                </a:solidFill>
              </a:rPr>
              <a:t> Mars</a:t>
            </a:r>
          </a:p>
        </p:txBody>
      </p:sp>
      <p:sp>
        <p:nvSpPr>
          <p:cNvPr id="15" name="Textfeld 14">
            <a:extLst>
              <a:ext uri="{FF2B5EF4-FFF2-40B4-BE49-F238E27FC236}">
                <a16:creationId xmlns:a16="http://schemas.microsoft.com/office/drawing/2014/main" id="{6624EFB3-36BC-D5CE-6538-0EB4BFE3184A}"/>
              </a:ext>
            </a:extLst>
          </p:cNvPr>
          <p:cNvSpPr txBox="1"/>
          <p:nvPr/>
        </p:nvSpPr>
        <p:spPr>
          <a:xfrm>
            <a:off x="315686" y="950595"/>
            <a:ext cx="2296821" cy="369332"/>
          </a:xfrm>
          <a:prstGeom prst="rect">
            <a:avLst/>
          </a:prstGeom>
          <a:noFill/>
        </p:spPr>
        <p:txBody>
          <a:bodyPr wrap="square" rtlCol="0">
            <a:spAutoFit/>
          </a:bodyPr>
          <a:lstStyle/>
          <a:p>
            <a:r>
              <a:rPr lang="de-DE" dirty="0"/>
              <a:t>Mars</a:t>
            </a:r>
          </a:p>
        </p:txBody>
      </p:sp>
      <p:sp>
        <p:nvSpPr>
          <p:cNvPr id="16" name="Textfeld 15">
            <a:extLst>
              <a:ext uri="{FF2B5EF4-FFF2-40B4-BE49-F238E27FC236}">
                <a16:creationId xmlns:a16="http://schemas.microsoft.com/office/drawing/2014/main" id="{CECE5B09-11C2-80CA-0EB9-9A7448748314}"/>
              </a:ext>
            </a:extLst>
          </p:cNvPr>
          <p:cNvSpPr txBox="1"/>
          <p:nvPr/>
        </p:nvSpPr>
        <p:spPr>
          <a:xfrm>
            <a:off x="7944105" y="5699802"/>
            <a:ext cx="3886000" cy="954107"/>
          </a:xfrm>
          <a:prstGeom prst="rect">
            <a:avLst/>
          </a:prstGeom>
          <a:noFill/>
        </p:spPr>
        <p:txBody>
          <a:bodyPr wrap="none" rtlCol="0">
            <a:spAutoFit/>
          </a:bodyPr>
          <a:lstStyle/>
          <a:p>
            <a:r>
              <a:rPr lang="de-DE" sz="2800" i="0" u="none" strike="noStrike" dirty="0">
                <a:effectLst/>
                <a:latin typeface="Arial" panose="020B0604020202020204" pitchFamily="34" charset="0"/>
              </a:rPr>
              <a:t>1) Mars-Mission – </a:t>
            </a:r>
          </a:p>
          <a:p>
            <a:r>
              <a:rPr lang="de-DE" sz="2800" i="0" u="none" strike="noStrike" dirty="0">
                <a:effectLst/>
                <a:latin typeface="Arial" panose="020B0604020202020204" pitchFamily="34" charset="0"/>
              </a:rPr>
              <a:t>Lösung von Problemen</a:t>
            </a:r>
            <a:endParaRPr lang="de-DE" sz="2800" dirty="0"/>
          </a:p>
        </p:txBody>
      </p:sp>
      <p:sp>
        <p:nvSpPr>
          <p:cNvPr id="17" name="Textfeld 16">
            <a:extLst>
              <a:ext uri="{FF2B5EF4-FFF2-40B4-BE49-F238E27FC236}">
                <a16:creationId xmlns:a16="http://schemas.microsoft.com/office/drawing/2014/main" id="{001B2DDF-A8C1-23E7-506F-920E8892E2B1}"/>
              </a:ext>
            </a:extLst>
          </p:cNvPr>
          <p:cNvSpPr txBox="1"/>
          <p:nvPr/>
        </p:nvSpPr>
        <p:spPr>
          <a:xfrm>
            <a:off x="7944105" y="3429000"/>
            <a:ext cx="4716173" cy="954107"/>
          </a:xfrm>
          <a:prstGeom prst="rect">
            <a:avLst/>
          </a:prstGeom>
          <a:noFill/>
        </p:spPr>
        <p:txBody>
          <a:bodyPr wrap="square" rtlCol="0">
            <a:spAutoFit/>
          </a:bodyPr>
          <a:lstStyle/>
          <a:p>
            <a:pPr rtl="0" fontAlgn="base">
              <a:spcBef>
                <a:spcPts val="0"/>
              </a:spcBef>
              <a:spcAft>
                <a:spcPts val="0"/>
              </a:spcAft>
            </a:pPr>
            <a:r>
              <a:rPr lang="de-DE" sz="2800" i="0" u="none" strike="noStrike" dirty="0">
                <a:effectLst/>
                <a:latin typeface="Arial" panose="020B0604020202020204" pitchFamily="34" charset="0"/>
              </a:rPr>
              <a:t>2) United Space School –</a:t>
            </a:r>
          </a:p>
          <a:p>
            <a:pPr rtl="0" fontAlgn="base">
              <a:spcBef>
                <a:spcPts val="0"/>
              </a:spcBef>
              <a:spcAft>
                <a:spcPts val="0"/>
              </a:spcAft>
            </a:pPr>
            <a:r>
              <a:rPr lang="de-DE" sz="2800" dirty="0">
                <a:latin typeface="Arial" panose="020B0604020202020204" pitchFamily="34" charset="0"/>
              </a:rPr>
              <a:t>Planen und Vorstellen</a:t>
            </a:r>
            <a:endParaRPr lang="de-DE" sz="2800" i="0" u="none" strike="noStrike" dirty="0">
              <a:effectLst/>
              <a:latin typeface="Arial" panose="020B0604020202020204" pitchFamily="34" charset="0"/>
            </a:endParaRPr>
          </a:p>
        </p:txBody>
      </p:sp>
      <p:sp>
        <p:nvSpPr>
          <p:cNvPr id="18" name="Textfeld 17">
            <a:extLst>
              <a:ext uri="{FF2B5EF4-FFF2-40B4-BE49-F238E27FC236}">
                <a16:creationId xmlns:a16="http://schemas.microsoft.com/office/drawing/2014/main" id="{2205D0BE-E385-DF1D-9003-F37CA548644B}"/>
              </a:ext>
            </a:extLst>
          </p:cNvPr>
          <p:cNvSpPr txBox="1"/>
          <p:nvPr/>
        </p:nvSpPr>
        <p:spPr>
          <a:xfrm>
            <a:off x="7678142" y="1904409"/>
            <a:ext cx="4523482" cy="523220"/>
          </a:xfrm>
          <a:prstGeom prst="rect">
            <a:avLst/>
          </a:prstGeom>
          <a:noFill/>
        </p:spPr>
        <p:txBody>
          <a:bodyPr wrap="none" rtlCol="0">
            <a:spAutoFit/>
          </a:bodyPr>
          <a:lstStyle/>
          <a:p>
            <a:pPr rtl="0" fontAlgn="base">
              <a:spcBef>
                <a:spcPts val="0"/>
              </a:spcBef>
              <a:spcAft>
                <a:spcPts val="0"/>
              </a:spcAft>
            </a:pPr>
            <a:r>
              <a:rPr lang="de-DE" sz="2800" b="1" i="0" u="none" strike="noStrike" dirty="0">
                <a:solidFill>
                  <a:srgbClr val="FFFF00"/>
                </a:solidFill>
                <a:effectLst/>
                <a:latin typeface="Arial" panose="020B0604020202020204" pitchFamily="34" charset="0"/>
              </a:rPr>
              <a:t>3) </a:t>
            </a:r>
            <a:r>
              <a:rPr lang="de-DE" sz="2800" b="1" dirty="0">
                <a:solidFill>
                  <a:srgbClr val="FFFF00"/>
                </a:solidFill>
                <a:latin typeface="Arial" panose="020B0604020202020204" pitchFamily="34" charset="0"/>
              </a:rPr>
              <a:t>Erlebnisse</a:t>
            </a:r>
            <a:r>
              <a:rPr lang="de-DE" sz="2800" b="1" i="0" u="none" strike="noStrike" dirty="0">
                <a:solidFill>
                  <a:srgbClr val="FFFF00"/>
                </a:solidFill>
                <a:effectLst/>
                <a:latin typeface="Arial" panose="020B0604020202020204" pitchFamily="34" charset="0"/>
              </a:rPr>
              <a:t> in den USA </a:t>
            </a:r>
          </a:p>
        </p:txBody>
      </p:sp>
      <p:sp>
        <p:nvSpPr>
          <p:cNvPr id="19" name="Textfeld 18">
            <a:extLst>
              <a:ext uri="{FF2B5EF4-FFF2-40B4-BE49-F238E27FC236}">
                <a16:creationId xmlns:a16="http://schemas.microsoft.com/office/drawing/2014/main" id="{AEF88AD7-476B-A336-607A-D24EFBE9D6D0}"/>
              </a:ext>
            </a:extLst>
          </p:cNvPr>
          <p:cNvSpPr txBox="1"/>
          <p:nvPr/>
        </p:nvSpPr>
        <p:spPr>
          <a:xfrm>
            <a:off x="7944105" y="311929"/>
            <a:ext cx="3991557" cy="523220"/>
          </a:xfrm>
          <a:prstGeom prst="rect">
            <a:avLst/>
          </a:prstGeom>
          <a:noFill/>
        </p:spPr>
        <p:txBody>
          <a:bodyPr wrap="square" rtlCol="0">
            <a:spAutoFit/>
          </a:bodyPr>
          <a:lstStyle/>
          <a:p>
            <a:pPr rtl="0" fontAlgn="base">
              <a:spcBef>
                <a:spcPts val="0"/>
              </a:spcBef>
              <a:spcAft>
                <a:spcPts val="0"/>
              </a:spcAft>
            </a:pPr>
            <a:r>
              <a:rPr lang="de-DE" sz="2800" b="0" i="0" u="none" strike="noStrike" dirty="0">
                <a:effectLst/>
                <a:latin typeface="Arial" panose="020B0604020202020204" pitchFamily="34" charset="0"/>
              </a:rPr>
              <a:t>4) Mein Aufsatz am SG</a:t>
            </a:r>
          </a:p>
        </p:txBody>
      </p:sp>
    </p:spTree>
    <p:extLst>
      <p:ext uri="{BB962C8B-B14F-4D97-AF65-F5344CB8AC3E}">
        <p14:creationId xmlns:p14="http://schemas.microsoft.com/office/powerpoint/2010/main" val="1159994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85800" y="0"/>
            <a:ext cx="10131425" cy="1456267"/>
          </a:xfrm>
        </p:spPr>
        <p:txBody>
          <a:bodyPr/>
          <a:lstStyle/>
          <a:p>
            <a:pPr algn="ctr"/>
            <a:r>
              <a:rPr lang="de-DE" b="1" dirty="0"/>
              <a:t>Überschrift</a:t>
            </a:r>
          </a:p>
        </p:txBody>
      </p:sp>
      <p:pic>
        <p:nvPicPr>
          <p:cNvPr id="4" name="Grafik 3">
            <a:extLst>
              <a:ext uri="{FF2B5EF4-FFF2-40B4-BE49-F238E27FC236}">
                <a16:creationId xmlns:a16="http://schemas.microsoft.com/office/drawing/2014/main" id="{AEAD2832-929D-C6ED-DF4D-2C9BAC589780}"/>
              </a:ext>
            </a:extLst>
          </p:cNvPr>
          <p:cNvPicPr>
            <a:picLocks noChangeAspect="1"/>
          </p:cNvPicPr>
          <p:nvPr/>
        </p:nvPicPr>
        <p:blipFill rotWithShape="1">
          <a:blip r:embed="rId4"/>
          <a:srcRect l="9561" t="4840" r="3610" b="5794"/>
          <a:stretch/>
        </p:blipFill>
        <p:spPr>
          <a:xfrm>
            <a:off x="974219" y="355966"/>
            <a:ext cx="9554585" cy="6146068"/>
          </a:xfrm>
          <a:prstGeom prst="rect">
            <a:avLst/>
          </a:prstGeom>
        </p:spPr>
      </p:pic>
    </p:spTree>
    <p:extLst>
      <p:ext uri="{BB962C8B-B14F-4D97-AF65-F5344CB8AC3E}">
        <p14:creationId xmlns:p14="http://schemas.microsoft.com/office/powerpoint/2010/main" val="334935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85801" y="129310"/>
            <a:ext cx="10131425" cy="1456267"/>
          </a:xfrm>
        </p:spPr>
        <p:txBody>
          <a:bodyPr/>
          <a:lstStyle/>
          <a:p>
            <a:pPr algn="ctr"/>
            <a:r>
              <a:rPr lang="de-DE" b="1" dirty="0"/>
              <a:t>Den Mond Berühren…</a:t>
            </a:r>
          </a:p>
        </p:txBody>
      </p:sp>
      <p:pic>
        <p:nvPicPr>
          <p:cNvPr id="4" name="Grafik 3">
            <a:extLst>
              <a:ext uri="{FF2B5EF4-FFF2-40B4-BE49-F238E27FC236}">
                <a16:creationId xmlns:a16="http://schemas.microsoft.com/office/drawing/2014/main" id="{11B59DA1-6AFD-A81A-7D51-B64B723EC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982" y="1585577"/>
            <a:ext cx="3865418" cy="5153891"/>
          </a:xfrm>
          <a:prstGeom prst="rect">
            <a:avLst/>
          </a:prstGeom>
        </p:spPr>
      </p:pic>
      <p:pic>
        <p:nvPicPr>
          <p:cNvPr id="6" name="Grafik 5">
            <a:extLst>
              <a:ext uri="{FF2B5EF4-FFF2-40B4-BE49-F238E27FC236}">
                <a16:creationId xmlns:a16="http://schemas.microsoft.com/office/drawing/2014/main" id="{32FEA7A1-CB32-45DA-C2F4-0996EDF95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1585577"/>
            <a:ext cx="3865418" cy="5153891"/>
          </a:xfrm>
          <a:prstGeom prst="rect">
            <a:avLst/>
          </a:prstGeom>
        </p:spPr>
      </p:pic>
      <p:pic>
        <p:nvPicPr>
          <p:cNvPr id="8" name="Grafik 7">
            <a:extLst>
              <a:ext uri="{FF2B5EF4-FFF2-40B4-BE49-F238E27FC236}">
                <a16:creationId xmlns:a16="http://schemas.microsoft.com/office/drawing/2014/main" id="{0ED261BA-964A-BD16-B8CB-F867D183C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291" y="1585577"/>
            <a:ext cx="3865418" cy="5153891"/>
          </a:xfrm>
          <a:prstGeom prst="rect">
            <a:avLst/>
          </a:prstGeom>
        </p:spPr>
      </p:pic>
    </p:spTree>
    <p:extLst>
      <p:ext uri="{BB962C8B-B14F-4D97-AF65-F5344CB8AC3E}">
        <p14:creationId xmlns:p14="http://schemas.microsoft.com/office/powerpoint/2010/main" val="3857557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703731" y="206189"/>
            <a:ext cx="10131425" cy="1456267"/>
          </a:xfrm>
        </p:spPr>
        <p:txBody>
          <a:bodyPr/>
          <a:lstStyle/>
          <a:p>
            <a:pPr algn="ctr"/>
            <a:r>
              <a:rPr lang="de-DE" b="1" dirty="0"/>
              <a:t>Den </a:t>
            </a:r>
            <a:r>
              <a:rPr lang="de-DE" b="1" dirty="0" err="1"/>
              <a:t>saturn</a:t>
            </a:r>
            <a:r>
              <a:rPr lang="de-DE" b="1" dirty="0"/>
              <a:t> sehen…</a:t>
            </a:r>
          </a:p>
        </p:txBody>
      </p:sp>
      <p:pic>
        <p:nvPicPr>
          <p:cNvPr id="4" name="Grafik 3">
            <a:extLst>
              <a:ext uri="{FF2B5EF4-FFF2-40B4-BE49-F238E27FC236}">
                <a16:creationId xmlns:a16="http://schemas.microsoft.com/office/drawing/2014/main" id="{DAC3D0D3-68E9-EBA9-1FF5-CC18A197A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79" y="1310340"/>
            <a:ext cx="4006103" cy="5341471"/>
          </a:xfrm>
          <a:prstGeom prst="rect">
            <a:avLst/>
          </a:prstGeom>
        </p:spPr>
      </p:pic>
      <p:pic>
        <p:nvPicPr>
          <p:cNvPr id="6" name="Grafik 5">
            <a:extLst>
              <a:ext uri="{FF2B5EF4-FFF2-40B4-BE49-F238E27FC236}">
                <a16:creationId xmlns:a16="http://schemas.microsoft.com/office/drawing/2014/main" id="{ED4E78F3-DF48-176A-EFBB-8CC84CB61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718" y="1310339"/>
            <a:ext cx="4006103" cy="53414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98618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23048" y="188259"/>
            <a:ext cx="10131425" cy="1456267"/>
          </a:xfrm>
        </p:spPr>
        <p:txBody>
          <a:bodyPr/>
          <a:lstStyle/>
          <a:p>
            <a:pPr algn="ctr"/>
            <a:r>
              <a:rPr lang="de-DE" b="1" dirty="0"/>
              <a:t>Amerikanische Kultur</a:t>
            </a:r>
          </a:p>
        </p:txBody>
      </p:sp>
      <p:pic>
        <p:nvPicPr>
          <p:cNvPr id="4" name="Grafik 3">
            <a:extLst>
              <a:ext uri="{FF2B5EF4-FFF2-40B4-BE49-F238E27FC236}">
                <a16:creationId xmlns:a16="http://schemas.microsoft.com/office/drawing/2014/main" id="{074961AC-12CC-AA8F-B523-D1853179C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8" y="1644526"/>
            <a:ext cx="6544236" cy="4908177"/>
          </a:xfrm>
          <a:prstGeom prst="rect">
            <a:avLst/>
          </a:prstGeom>
        </p:spPr>
      </p:pic>
      <p:pic>
        <p:nvPicPr>
          <p:cNvPr id="6" name="Grafik 5">
            <a:extLst>
              <a:ext uri="{FF2B5EF4-FFF2-40B4-BE49-F238E27FC236}">
                <a16:creationId xmlns:a16="http://schemas.microsoft.com/office/drawing/2014/main" id="{B926D4AB-B3DA-AB72-9CB3-9538E1909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819" y="1644525"/>
            <a:ext cx="3681133" cy="4908177"/>
          </a:xfrm>
          <a:prstGeom prst="rect">
            <a:avLst/>
          </a:prstGeom>
        </p:spPr>
      </p:pic>
    </p:spTree>
    <p:extLst>
      <p:ext uri="{BB962C8B-B14F-4D97-AF65-F5344CB8AC3E}">
        <p14:creationId xmlns:p14="http://schemas.microsoft.com/office/powerpoint/2010/main" val="3832526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37D2D2E-EF9E-2731-18C7-CC9471F10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564" y="631371"/>
            <a:ext cx="132667" cy="265334"/>
          </a:xfrm>
          <a:prstGeom prst="rect">
            <a:avLst/>
          </a:prstGeom>
        </p:spPr>
      </p:pic>
      <p:sp>
        <p:nvSpPr>
          <p:cNvPr id="10" name="Textfeld 9">
            <a:extLst>
              <a:ext uri="{FF2B5EF4-FFF2-40B4-BE49-F238E27FC236}">
                <a16:creationId xmlns:a16="http://schemas.microsoft.com/office/drawing/2014/main" id="{DF4137CF-EC7B-BB8D-E4AB-FA585F28137A}"/>
              </a:ext>
            </a:extLst>
          </p:cNvPr>
          <p:cNvSpPr txBox="1"/>
          <p:nvPr/>
        </p:nvSpPr>
        <p:spPr>
          <a:xfrm>
            <a:off x="315686" y="250374"/>
            <a:ext cx="2754086" cy="646331"/>
          </a:xfrm>
          <a:prstGeom prst="rect">
            <a:avLst/>
          </a:prstGeom>
          <a:noFill/>
        </p:spPr>
        <p:txBody>
          <a:bodyPr wrap="square" rtlCol="0">
            <a:spAutoFit/>
          </a:bodyPr>
          <a:lstStyle/>
          <a:p>
            <a:r>
              <a:rPr lang="de-DE" sz="3600" b="1" dirty="0">
                <a:effectLst>
                  <a:outerShdw blurRad="38100" dist="38100" dir="2700000" algn="tl">
                    <a:srgbClr val="000000">
                      <a:alpha val="43137"/>
                    </a:srgbClr>
                  </a:outerShdw>
                </a:effectLst>
              </a:rPr>
              <a:t>Gliederung</a:t>
            </a:r>
          </a:p>
        </p:txBody>
      </p:sp>
      <p:sp>
        <p:nvSpPr>
          <p:cNvPr id="12" name="Textfeld 11">
            <a:extLst>
              <a:ext uri="{FF2B5EF4-FFF2-40B4-BE49-F238E27FC236}">
                <a16:creationId xmlns:a16="http://schemas.microsoft.com/office/drawing/2014/main" id="{E4C46DC5-E612-DBC3-7DA7-6DA99B44927D}"/>
              </a:ext>
            </a:extLst>
          </p:cNvPr>
          <p:cNvSpPr txBox="1"/>
          <p:nvPr/>
        </p:nvSpPr>
        <p:spPr>
          <a:xfrm rot="20525200">
            <a:off x="337921" y="5992190"/>
            <a:ext cx="1426029" cy="369332"/>
          </a:xfrm>
          <a:prstGeom prst="rect">
            <a:avLst/>
          </a:prstGeom>
          <a:noFill/>
        </p:spPr>
        <p:txBody>
          <a:bodyPr wrap="square" rtlCol="0">
            <a:spAutoFit/>
          </a:bodyPr>
          <a:lstStyle/>
          <a:p>
            <a:r>
              <a:rPr lang="de-DE" dirty="0"/>
              <a:t>Earth</a:t>
            </a:r>
          </a:p>
        </p:txBody>
      </p:sp>
      <p:sp>
        <p:nvSpPr>
          <p:cNvPr id="13" name="Textfeld 12">
            <a:extLst>
              <a:ext uri="{FF2B5EF4-FFF2-40B4-BE49-F238E27FC236}">
                <a16:creationId xmlns:a16="http://schemas.microsoft.com/office/drawing/2014/main" id="{04061BEE-E930-60B2-9878-B58CABB12503}"/>
              </a:ext>
            </a:extLst>
          </p:cNvPr>
          <p:cNvSpPr txBox="1"/>
          <p:nvPr/>
        </p:nvSpPr>
        <p:spPr>
          <a:xfrm rot="20707768">
            <a:off x="302735" y="4462537"/>
            <a:ext cx="2296821" cy="369332"/>
          </a:xfrm>
          <a:prstGeom prst="rect">
            <a:avLst/>
          </a:prstGeom>
          <a:noFill/>
        </p:spPr>
        <p:txBody>
          <a:bodyPr wrap="square" rtlCol="0">
            <a:spAutoFit/>
          </a:bodyPr>
          <a:lstStyle/>
          <a:p>
            <a:r>
              <a:rPr lang="de-DE" dirty="0"/>
              <a:t>LEO (Low Earth Orbit)</a:t>
            </a:r>
          </a:p>
        </p:txBody>
      </p:sp>
      <p:sp>
        <p:nvSpPr>
          <p:cNvPr id="14" name="Textfeld 13">
            <a:extLst>
              <a:ext uri="{FF2B5EF4-FFF2-40B4-BE49-F238E27FC236}">
                <a16:creationId xmlns:a16="http://schemas.microsoft.com/office/drawing/2014/main" id="{E82F98DE-B758-7303-94AC-C16CA04B6C8C}"/>
              </a:ext>
            </a:extLst>
          </p:cNvPr>
          <p:cNvSpPr txBox="1"/>
          <p:nvPr/>
        </p:nvSpPr>
        <p:spPr>
          <a:xfrm>
            <a:off x="315686" y="1981353"/>
            <a:ext cx="2296821" cy="369332"/>
          </a:xfrm>
          <a:prstGeom prst="rect">
            <a:avLst/>
          </a:prstGeom>
          <a:noFill/>
        </p:spPr>
        <p:txBody>
          <a:bodyPr wrap="square" rtlCol="0">
            <a:spAutoFit/>
          </a:bodyPr>
          <a:lstStyle/>
          <a:p>
            <a:r>
              <a:rPr lang="de-DE" dirty="0"/>
              <a:t>Orbit </a:t>
            </a:r>
            <a:r>
              <a:rPr lang="de-DE" dirty="0" err="1"/>
              <a:t>of</a:t>
            </a:r>
            <a:r>
              <a:rPr lang="de-DE" dirty="0"/>
              <a:t> Mars</a:t>
            </a:r>
          </a:p>
        </p:txBody>
      </p:sp>
      <p:sp>
        <p:nvSpPr>
          <p:cNvPr id="15" name="Textfeld 14">
            <a:extLst>
              <a:ext uri="{FF2B5EF4-FFF2-40B4-BE49-F238E27FC236}">
                <a16:creationId xmlns:a16="http://schemas.microsoft.com/office/drawing/2014/main" id="{6624EFB3-36BC-D5CE-6538-0EB4BFE3184A}"/>
              </a:ext>
            </a:extLst>
          </p:cNvPr>
          <p:cNvSpPr txBox="1"/>
          <p:nvPr/>
        </p:nvSpPr>
        <p:spPr>
          <a:xfrm>
            <a:off x="315686" y="950595"/>
            <a:ext cx="2296821" cy="369332"/>
          </a:xfrm>
          <a:prstGeom prst="rect">
            <a:avLst/>
          </a:prstGeom>
          <a:noFill/>
        </p:spPr>
        <p:txBody>
          <a:bodyPr wrap="square" rtlCol="0">
            <a:spAutoFit/>
          </a:bodyPr>
          <a:lstStyle/>
          <a:p>
            <a:r>
              <a:rPr lang="de-DE" b="1" dirty="0">
                <a:solidFill>
                  <a:srgbClr val="FFFF00"/>
                </a:solidFill>
              </a:rPr>
              <a:t>Mars</a:t>
            </a:r>
          </a:p>
        </p:txBody>
      </p:sp>
      <p:sp>
        <p:nvSpPr>
          <p:cNvPr id="16" name="Textfeld 15">
            <a:extLst>
              <a:ext uri="{FF2B5EF4-FFF2-40B4-BE49-F238E27FC236}">
                <a16:creationId xmlns:a16="http://schemas.microsoft.com/office/drawing/2014/main" id="{CECE5B09-11C2-80CA-0EB9-9A7448748314}"/>
              </a:ext>
            </a:extLst>
          </p:cNvPr>
          <p:cNvSpPr txBox="1"/>
          <p:nvPr/>
        </p:nvSpPr>
        <p:spPr>
          <a:xfrm>
            <a:off x="7944105" y="5699802"/>
            <a:ext cx="3886000" cy="954107"/>
          </a:xfrm>
          <a:prstGeom prst="rect">
            <a:avLst/>
          </a:prstGeom>
          <a:noFill/>
        </p:spPr>
        <p:txBody>
          <a:bodyPr wrap="none" rtlCol="0">
            <a:spAutoFit/>
          </a:bodyPr>
          <a:lstStyle/>
          <a:p>
            <a:r>
              <a:rPr lang="de-DE" sz="2800" i="0" u="none" strike="noStrike" dirty="0">
                <a:effectLst/>
                <a:latin typeface="Arial" panose="020B0604020202020204" pitchFamily="34" charset="0"/>
              </a:rPr>
              <a:t>1) Mars-Mission – </a:t>
            </a:r>
          </a:p>
          <a:p>
            <a:r>
              <a:rPr lang="de-DE" sz="2800" i="0" u="none" strike="noStrike" dirty="0">
                <a:effectLst/>
                <a:latin typeface="Arial" panose="020B0604020202020204" pitchFamily="34" charset="0"/>
              </a:rPr>
              <a:t>Lösung von Problemen</a:t>
            </a:r>
            <a:endParaRPr lang="de-DE" sz="2800" dirty="0"/>
          </a:p>
        </p:txBody>
      </p:sp>
      <p:sp>
        <p:nvSpPr>
          <p:cNvPr id="17" name="Textfeld 16">
            <a:extLst>
              <a:ext uri="{FF2B5EF4-FFF2-40B4-BE49-F238E27FC236}">
                <a16:creationId xmlns:a16="http://schemas.microsoft.com/office/drawing/2014/main" id="{001B2DDF-A8C1-23E7-506F-920E8892E2B1}"/>
              </a:ext>
            </a:extLst>
          </p:cNvPr>
          <p:cNvSpPr txBox="1"/>
          <p:nvPr/>
        </p:nvSpPr>
        <p:spPr>
          <a:xfrm>
            <a:off x="7944105" y="3429000"/>
            <a:ext cx="4716173" cy="954107"/>
          </a:xfrm>
          <a:prstGeom prst="rect">
            <a:avLst/>
          </a:prstGeom>
          <a:noFill/>
        </p:spPr>
        <p:txBody>
          <a:bodyPr wrap="square" rtlCol="0">
            <a:spAutoFit/>
          </a:bodyPr>
          <a:lstStyle/>
          <a:p>
            <a:pPr rtl="0" fontAlgn="base">
              <a:spcBef>
                <a:spcPts val="0"/>
              </a:spcBef>
              <a:spcAft>
                <a:spcPts val="0"/>
              </a:spcAft>
            </a:pPr>
            <a:r>
              <a:rPr lang="de-DE" sz="2800" i="0" u="none" strike="noStrike" dirty="0">
                <a:effectLst/>
                <a:latin typeface="Arial" panose="020B0604020202020204" pitchFamily="34" charset="0"/>
              </a:rPr>
              <a:t>2) United Space School –</a:t>
            </a:r>
          </a:p>
          <a:p>
            <a:pPr rtl="0" fontAlgn="base">
              <a:spcBef>
                <a:spcPts val="0"/>
              </a:spcBef>
              <a:spcAft>
                <a:spcPts val="0"/>
              </a:spcAft>
            </a:pPr>
            <a:r>
              <a:rPr lang="de-DE" sz="2800" dirty="0">
                <a:latin typeface="Arial" panose="020B0604020202020204" pitchFamily="34" charset="0"/>
              </a:rPr>
              <a:t>Planen und Vorstellen</a:t>
            </a:r>
            <a:endParaRPr lang="de-DE" sz="2800" i="0" u="none" strike="noStrike" dirty="0">
              <a:effectLst/>
              <a:latin typeface="Arial" panose="020B0604020202020204" pitchFamily="34" charset="0"/>
            </a:endParaRPr>
          </a:p>
        </p:txBody>
      </p:sp>
      <p:sp>
        <p:nvSpPr>
          <p:cNvPr id="18" name="Textfeld 17">
            <a:extLst>
              <a:ext uri="{FF2B5EF4-FFF2-40B4-BE49-F238E27FC236}">
                <a16:creationId xmlns:a16="http://schemas.microsoft.com/office/drawing/2014/main" id="{2205D0BE-E385-DF1D-9003-F37CA548644B}"/>
              </a:ext>
            </a:extLst>
          </p:cNvPr>
          <p:cNvSpPr txBox="1"/>
          <p:nvPr/>
        </p:nvSpPr>
        <p:spPr>
          <a:xfrm>
            <a:off x="7944105" y="1904409"/>
            <a:ext cx="4281365" cy="523220"/>
          </a:xfrm>
          <a:prstGeom prst="rect">
            <a:avLst/>
          </a:prstGeom>
          <a:noFill/>
        </p:spPr>
        <p:txBody>
          <a:bodyPr wrap="none" rtlCol="0">
            <a:spAutoFit/>
          </a:bodyPr>
          <a:lstStyle/>
          <a:p>
            <a:pPr rtl="0" fontAlgn="base">
              <a:spcBef>
                <a:spcPts val="0"/>
              </a:spcBef>
              <a:spcAft>
                <a:spcPts val="0"/>
              </a:spcAft>
            </a:pPr>
            <a:r>
              <a:rPr lang="de-DE" sz="2800" i="0" u="none" strike="noStrike" dirty="0">
                <a:effectLst/>
                <a:latin typeface="Arial" panose="020B0604020202020204" pitchFamily="34" charset="0"/>
              </a:rPr>
              <a:t>3) </a:t>
            </a:r>
            <a:r>
              <a:rPr lang="de-DE" sz="2800" dirty="0">
                <a:latin typeface="Arial" panose="020B0604020202020204" pitchFamily="34" charset="0"/>
              </a:rPr>
              <a:t>Erlebnisse</a:t>
            </a:r>
            <a:r>
              <a:rPr lang="de-DE" sz="2800" i="0" u="none" strike="noStrike" dirty="0">
                <a:effectLst/>
                <a:latin typeface="Arial" panose="020B0604020202020204" pitchFamily="34" charset="0"/>
              </a:rPr>
              <a:t> in den USA </a:t>
            </a:r>
          </a:p>
        </p:txBody>
      </p:sp>
      <p:sp>
        <p:nvSpPr>
          <p:cNvPr id="19" name="Textfeld 18">
            <a:extLst>
              <a:ext uri="{FF2B5EF4-FFF2-40B4-BE49-F238E27FC236}">
                <a16:creationId xmlns:a16="http://schemas.microsoft.com/office/drawing/2014/main" id="{AEF88AD7-476B-A336-607A-D24EFBE9D6D0}"/>
              </a:ext>
            </a:extLst>
          </p:cNvPr>
          <p:cNvSpPr txBox="1"/>
          <p:nvPr/>
        </p:nvSpPr>
        <p:spPr>
          <a:xfrm>
            <a:off x="7654297" y="311929"/>
            <a:ext cx="4281365" cy="523220"/>
          </a:xfrm>
          <a:prstGeom prst="rect">
            <a:avLst/>
          </a:prstGeom>
          <a:noFill/>
        </p:spPr>
        <p:txBody>
          <a:bodyPr wrap="square" rtlCol="0">
            <a:spAutoFit/>
          </a:bodyPr>
          <a:lstStyle/>
          <a:p>
            <a:pPr rtl="0" fontAlgn="base">
              <a:spcBef>
                <a:spcPts val="0"/>
              </a:spcBef>
              <a:spcAft>
                <a:spcPts val="0"/>
              </a:spcAft>
            </a:pPr>
            <a:r>
              <a:rPr lang="de-DE" sz="2800" b="1" i="0" u="none" strike="noStrike" dirty="0">
                <a:solidFill>
                  <a:srgbClr val="FFFF00"/>
                </a:solidFill>
                <a:effectLst/>
                <a:latin typeface="Arial" panose="020B0604020202020204" pitchFamily="34" charset="0"/>
              </a:rPr>
              <a:t>4) Mein Aufsatz am SG</a:t>
            </a:r>
          </a:p>
        </p:txBody>
      </p:sp>
    </p:spTree>
    <p:extLst>
      <p:ext uri="{BB962C8B-B14F-4D97-AF65-F5344CB8AC3E}">
        <p14:creationId xmlns:p14="http://schemas.microsoft.com/office/powerpoint/2010/main" val="276927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Tipps &amp; Tricks - Aufsatz</a:t>
            </a:r>
          </a:p>
        </p:txBody>
      </p:sp>
      <p:sp>
        <p:nvSpPr>
          <p:cNvPr id="3" name="Textfeld 2">
            <a:extLst>
              <a:ext uri="{FF2B5EF4-FFF2-40B4-BE49-F238E27FC236}">
                <a16:creationId xmlns:a16="http://schemas.microsoft.com/office/drawing/2014/main" id="{A380CF35-9FE8-9C04-2CC6-D568F73D593C}"/>
              </a:ext>
            </a:extLst>
          </p:cNvPr>
          <p:cNvSpPr txBox="1"/>
          <p:nvPr/>
        </p:nvSpPr>
        <p:spPr>
          <a:xfrm>
            <a:off x="986118" y="2223247"/>
            <a:ext cx="10811435" cy="5262979"/>
          </a:xfrm>
          <a:prstGeom prst="rect">
            <a:avLst/>
          </a:prstGeom>
          <a:noFill/>
        </p:spPr>
        <p:txBody>
          <a:bodyPr wrap="square" rtlCol="0">
            <a:spAutoFit/>
          </a:bodyPr>
          <a:lstStyle/>
          <a:p>
            <a:pPr marL="457200" indent="-457200">
              <a:buFont typeface="+mj-lt"/>
              <a:buAutoNum type="arabicPeriod"/>
            </a:pPr>
            <a:r>
              <a:rPr lang="de-DE" sz="2800" dirty="0"/>
              <a:t>Recherche: Je früher, desto besser</a:t>
            </a:r>
          </a:p>
          <a:p>
            <a:pPr marL="457200" indent="-457200">
              <a:buFont typeface="+mj-lt"/>
              <a:buAutoNum type="arabicPeriod"/>
            </a:pPr>
            <a:endParaRPr lang="de-DE" sz="2800" dirty="0"/>
          </a:p>
          <a:p>
            <a:pPr marL="457200" indent="-457200">
              <a:buFont typeface="+mj-lt"/>
              <a:buAutoNum type="arabicPeriod"/>
            </a:pPr>
            <a:r>
              <a:rPr lang="de-DE" sz="2800" dirty="0">
                <a:sym typeface="Wingdings" panose="05000000000000000000" pitchFamily="2" charset="2"/>
              </a:rPr>
              <a:t>Viel Recherche  solide Grundlage</a:t>
            </a:r>
          </a:p>
          <a:p>
            <a:pPr marL="457200" indent="-457200">
              <a:buFont typeface="+mj-lt"/>
              <a:buAutoNum type="arabicPeriod"/>
            </a:pPr>
            <a:endParaRPr lang="de-DE" sz="2800" dirty="0">
              <a:sym typeface="Wingdings" panose="05000000000000000000" pitchFamily="2" charset="2"/>
            </a:endParaRPr>
          </a:p>
          <a:p>
            <a:pPr marL="457200" indent="-457200">
              <a:buFont typeface="+mj-lt"/>
              <a:buAutoNum type="arabicPeriod"/>
            </a:pPr>
            <a:r>
              <a:rPr lang="de-DE" sz="2800" dirty="0">
                <a:sym typeface="Wingdings" panose="05000000000000000000" pitchFamily="2" charset="2"/>
              </a:rPr>
              <a:t>Schlechter Plan besser als kein Plan</a:t>
            </a:r>
          </a:p>
          <a:p>
            <a:pPr marL="457200" indent="-457200">
              <a:buFont typeface="+mj-lt"/>
              <a:buAutoNum type="arabicPeriod"/>
            </a:pPr>
            <a:endParaRPr lang="de-DE" sz="2800" dirty="0">
              <a:sym typeface="Wingdings" panose="05000000000000000000" pitchFamily="2" charset="2"/>
            </a:endParaRPr>
          </a:p>
          <a:p>
            <a:pPr marL="457200" indent="-457200">
              <a:buFont typeface="+mj-lt"/>
              <a:buAutoNum type="arabicPeriod"/>
            </a:pPr>
            <a:r>
              <a:rPr lang="de-DE" sz="2800" dirty="0">
                <a:sym typeface="Wingdings" panose="05000000000000000000" pitchFamily="2" charset="2"/>
              </a:rPr>
              <a:t>Passives Verknüpfen</a:t>
            </a:r>
          </a:p>
          <a:p>
            <a:pPr marL="457200" indent="-457200">
              <a:buFont typeface="+mj-lt"/>
              <a:buAutoNum type="arabicPeriod"/>
            </a:pPr>
            <a:endParaRPr lang="de-DE" sz="2800" dirty="0">
              <a:sym typeface="Wingdings" panose="05000000000000000000" pitchFamily="2" charset="2"/>
            </a:endParaRPr>
          </a:p>
          <a:p>
            <a:pPr marL="457200" indent="-457200">
              <a:buFont typeface="+mj-lt"/>
              <a:buAutoNum type="arabicPeriod"/>
            </a:pPr>
            <a:r>
              <a:rPr lang="de-DE" sz="2800" dirty="0"/>
              <a:t>Mit Interesse geschrieben </a:t>
            </a:r>
            <a:r>
              <a:rPr lang="de-DE" sz="2800" dirty="0">
                <a:sym typeface="Wingdings" panose="05000000000000000000" pitchFamily="2" charset="2"/>
              </a:rPr>
              <a:t> Interessant zu lesen</a:t>
            </a:r>
          </a:p>
          <a:p>
            <a:endParaRPr lang="de-DE" sz="2800" dirty="0">
              <a:sym typeface="Wingdings" panose="05000000000000000000" pitchFamily="2" charset="2"/>
            </a:endParaRPr>
          </a:p>
          <a:p>
            <a:pPr marL="285750" indent="-285750">
              <a:buFontTx/>
              <a:buChar char="-"/>
            </a:pPr>
            <a:endParaRPr lang="de-DE" sz="2800" dirty="0">
              <a:sym typeface="Wingdings" panose="05000000000000000000" pitchFamily="2" charset="2"/>
            </a:endParaRPr>
          </a:p>
          <a:p>
            <a:pPr marL="285750" indent="-285750">
              <a:buFontTx/>
              <a:buChar char="-"/>
            </a:pPr>
            <a:endParaRPr lang="de-DE" sz="2800" dirty="0">
              <a:sym typeface="Wingdings" panose="05000000000000000000" pitchFamily="2" charset="2"/>
            </a:endParaRPr>
          </a:p>
        </p:txBody>
      </p:sp>
    </p:spTree>
    <p:extLst>
      <p:ext uri="{BB962C8B-B14F-4D97-AF65-F5344CB8AC3E}">
        <p14:creationId xmlns:p14="http://schemas.microsoft.com/office/powerpoint/2010/main" val="2668454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23048" y="188259"/>
            <a:ext cx="10131425" cy="1456267"/>
          </a:xfrm>
        </p:spPr>
        <p:txBody>
          <a:bodyPr/>
          <a:lstStyle/>
          <a:p>
            <a:pPr algn="ctr"/>
            <a:r>
              <a:rPr lang="de-DE" b="1" dirty="0"/>
              <a:t>Mein Aufsatz</a:t>
            </a:r>
          </a:p>
        </p:txBody>
      </p:sp>
      <p:graphicFrame>
        <p:nvGraphicFramePr>
          <p:cNvPr id="3" name="Objekt 2">
            <a:extLst>
              <a:ext uri="{FF2B5EF4-FFF2-40B4-BE49-F238E27FC236}">
                <a16:creationId xmlns:a16="http://schemas.microsoft.com/office/drawing/2014/main" id="{08880557-EA19-8DEC-AD89-B8DD8C99354A}"/>
              </a:ext>
            </a:extLst>
          </p:cNvPr>
          <p:cNvGraphicFramePr>
            <a:graphicFrameLocks noChangeAspect="1"/>
          </p:cNvGraphicFramePr>
          <p:nvPr>
            <p:extLst>
              <p:ext uri="{D42A27DB-BD31-4B8C-83A1-F6EECF244321}">
                <p14:modId xmlns:p14="http://schemas.microsoft.com/office/powerpoint/2010/main" val="3265196144"/>
              </p:ext>
            </p:extLst>
          </p:nvPr>
        </p:nvGraphicFramePr>
        <p:xfrm>
          <a:off x="4579303" y="1644526"/>
          <a:ext cx="6989649" cy="4939241"/>
        </p:xfrm>
        <a:graphic>
          <a:graphicData uri="http://schemas.openxmlformats.org/presentationml/2006/ole">
            <mc:AlternateContent xmlns:mc="http://schemas.openxmlformats.org/markup-compatibility/2006">
              <mc:Choice xmlns:v="urn:schemas-microsoft-com:vml" Requires="v">
                <p:oleObj name="Acrobat Document" r:id="rId3" imgW="8019945" imgH="5667262" progId="Acrobat.Document.DC">
                  <p:embed/>
                </p:oleObj>
              </mc:Choice>
              <mc:Fallback>
                <p:oleObj name="Acrobat Document" r:id="rId3" imgW="8019945" imgH="5667262" progId="Acrobat.Document.DC">
                  <p:embed/>
                  <p:pic>
                    <p:nvPicPr>
                      <p:cNvPr id="0" name=""/>
                      <p:cNvPicPr/>
                      <p:nvPr/>
                    </p:nvPicPr>
                    <p:blipFill>
                      <a:blip r:embed="rId4"/>
                      <a:stretch>
                        <a:fillRect/>
                      </a:stretch>
                    </p:blipFill>
                    <p:spPr>
                      <a:xfrm>
                        <a:off x="4579303" y="1644526"/>
                        <a:ext cx="6989649" cy="4939241"/>
                      </a:xfrm>
                      <a:prstGeom prst="rect">
                        <a:avLst/>
                      </a:prstGeom>
                    </p:spPr>
                  </p:pic>
                </p:oleObj>
              </mc:Fallback>
            </mc:AlternateContent>
          </a:graphicData>
        </a:graphic>
      </p:graphicFrame>
      <p:sp>
        <p:nvSpPr>
          <p:cNvPr id="4" name="Textfeld 3">
            <a:extLst>
              <a:ext uri="{FF2B5EF4-FFF2-40B4-BE49-F238E27FC236}">
                <a16:creationId xmlns:a16="http://schemas.microsoft.com/office/drawing/2014/main" id="{95820567-F7D7-CE76-9C29-48884AFB2021}"/>
              </a:ext>
            </a:extLst>
          </p:cNvPr>
          <p:cNvSpPr txBox="1"/>
          <p:nvPr/>
        </p:nvSpPr>
        <p:spPr>
          <a:xfrm>
            <a:off x="817199" y="1644526"/>
            <a:ext cx="3567953" cy="4832092"/>
          </a:xfrm>
          <a:prstGeom prst="rect">
            <a:avLst/>
          </a:prstGeom>
          <a:noFill/>
        </p:spPr>
        <p:txBody>
          <a:bodyPr wrap="square" rtlCol="0">
            <a:spAutoFit/>
          </a:bodyPr>
          <a:lstStyle/>
          <a:p>
            <a:r>
              <a:rPr lang="de-DE" sz="2800" u="sng" dirty="0"/>
              <a:t>Thema</a:t>
            </a:r>
            <a:r>
              <a:rPr lang="de-DE" sz="2800" dirty="0"/>
              <a:t>:</a:t>
            </a:r>
          </a:p>
          <a:p>
            <a:endParaRPr lang="de-DE" sz="2800" dirty="0"/>
          </a:p>
          <a:p>
            <a:r>
              <a:rPr lang="de-DE" sz="2800" dirty="0"/>
              <a:t>Lokale Raketentreibstoff-Herstellung</a:t>
            </a:r>
          </a:p>
          <a:p>
            <a:endParaRPr lang="de-DE" sz="2800" dirty="0"/>
          </a:p>
          <a:p>
            <a:endParaRPr lang="de-DE" sz="2800" dirty="0"/>
          </a:p>
          <a:p>
            <a:r>
              <a:rPr lang="de-DE" sz="2800" dirty="0"/>
              <a:t>„Multi-</a:t>
            </a:r>
            <a:r>
              <a:rPr lang="de-DE" sz="2800" dirty="0" err="1"/>
              <a:t>Propellant</a:t>
            </a:r>
            <a:r>
              <a:rPr lang="de-DE" sz="2800" dirty="0"/>
              <a:t> </a:t>
            </a:r>
            <a:r>
              <a:rPr lang="de-DE" sz="2800" dirty="0" err="1"/>
              <a:t>Production</a:t>
            </a:r>
            <a:r>
              <a:rPr lang="de-DE" sz="2800" dirty="0"/>
              <a:t>“ </a:t>
            </a:r>
            <a:r>
              <a:rPr lang="de-DE" sz="2800" dirty="0">
                <a:sym typeface="Wingdings" panose="05000000000000000000" pitchFamily="2" charset="2"/>
              </a:rPr>
              <a:t></a:t>
            </a:r>
            <a:endParaRPr lang="de-DE" sz="2800" dirty="0"/>
          </a:p>
          <a:p>
            <a:endParaRPr lang="de-DE" sz="2800" dirty="0"/>
          </a:p>
          <a:p>
            <a:endParaRPr lang="de-DE" sz="2800" dirty="0"/>
          </a:p>
        </p:txBody>
      </p:sp>
    </p:spTree>
    <p:extLst>
      <p:ext uri="{BB962C8B-B14F-4D97-AF65-F5344CB8AC3E}">
        <p14:creationId xmlns:p14="http://schemas.microsoft.com/office/powerpoint/2010/main" val="3067566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Vielen Dank an </a:t>
            </a:r>
          </a:p>
        </p:txBody>
      </p:sp>
      <p:sp>
        <p:nvSpPr>
          <p:cNvPr id="3" name="Textfeld 2">
            <a:extLst>
              <a:ext uri="{FF2B5EF4-FFF2-40B4-BE49-F238E27FC236}">
                <a16:creationId xmlns:a16="http://schemas.microsoft.com/office/drawing/2014/main" id="{A380CF35-9FE8-9C04-2CC6-D568F73D593C}"/>
              </a:ext>
            </a:extLst>
          </p:cNvPr>
          <p:cNvSpPr txBox="1"/>
          <p:nvPr/>
        </p:nvSpPr>
        <p:spPr>
          <a:xfrm>
            <a:off x="986118" y="2223247"/>
            <a:ext cx="10811435" cy="4401205"/>
          </a:xfrm>
          <a:prstGeom prst="rect">
            <a:avLst/>
          </a:prstGeom>
          <a:noFill/>
        </p:spPr>
        <p:txBody>
          <a:bodyPr wrap="square" rtlCol="0">
            <a:spAutoFit/>
          </a:bodyPr>
          <a:lstStyle/>
          <a:p>
            <a:pPr marL="342900" indent="-342900">
              <a:buFontTx/>
              <a:buChar char="-"/>
            </a:pPr>
            <a:r>
              <a:rPr lang="de-DE" sz="2800" dirty="0"/>
              <a:t>Herr Prof. Dr. Karl-Heinz Siebold (Kontakt zur FISE)</a:t>
            </a:r>
          </a:p>
          <a:p>
            <a:pPr marL="342900" indent="-342900">
              <a:buFontTx/>
              <a:buChar char="-"/>
            </a:pPr>
            <a:endParaRPr lang="de-DE" sz="2800" dirty="0"/>
          </a:p>
          <a:p>
            <a:pPr marL="342900" indent="-342900">
              <a:buFontTx/>
              <a:buChar char="-"/>
            </a:pPr>
            <a:r>
              <a:rPr lang="de-DE" sz="2800" dirty="0"/>
              <a:t>Herr Bechtel und Herr Matz (Sponsor Stadtsparkasse Schwalmstadt)</a:t>
            </a:r>
          </a:p>
          <a:p>
            <a:pPr marL="342900" indent="-342900">
              <a:buFontTx/>
              <a:buChar char="-"/>
            </a:pPr>
            <a:endParaRPr lang="de-DE" sz="2800" dirty="0"/>
          </a:p>
          <a:p>
            <a:pPr marL="342900" indent="-342900">
              <a:buFontTx/>
              <a:buChar char="-"/>
            </a:pPr>
            <a:r>
              <a:rPr lang="de-DE" sz="2800" dirty="0"/>
              <a:t>Herr </a:t>
            </a:r>
            <a:r>
              <a:rPr lang="de-DE" sz="2800" dirty="0" err="1"/>
              <a:t>Cimiotti</a:t>
            </a:r>
            <a:r>
              <a:rPr lang="de-DE" sz="2800" dirty="0"/>
              <a:t> (Organisation)</a:t>
            </a:r>
          </a:p>
          <a:p>
            <a:pPr marL="342900" indent="-342900">
              <a:buFontTx/>
              <a:buChar char="-"/>
            </a:pPr>
            <a:endParaRPr lang="de-DE" sz="2800" dirty="0"/>
          </a:p>
          <a:p>
            <a:pPr marL="342900" indent="-342900">
              <a:buFontTx/>
              <a:buChar char="-"/>
            </a:pPr>
            <a:r>
              <a:rPr lang="de-DE" sz="2800" dirty="0"/>
              <a:t>Herr Gliemann (Leitung)</a:t>
            </a:r>
          </a:p>
          <a:p>
            <a:pPr marL="342900" indent="-342900">
              <a:buFontTx/>
              <a:buChar char="-"/>
            </a:pPr>
            <a:endParaRPr lang="de-DE" sz="2800" dirty="0"/>
          </a:p>
          <a:p>
            <a:pPr marL="342900" indent="-342900">
              <a:buFontTx/>
              <a:buChar char="-"/>
            </a:pPr>
            <a:endParaRPr lang="de-DE" sz="2800" dirty="0"/>
          </a:p>
          <a:p>
            <a:pPr marL="342900" indent="-342900">
              <a:buFontTx/>
              <a:buChar char="-"/>
            </a:pPr>
            <a:endParaRPr lang="de-DE" sz="2800" dirty="0"/>
          </a:p>
        </p:txBody>
      </p:sp>
    </p:spTree>
    <p:extLst>
      <p:ext uri="{BB962C8B-B14F-4D97-AF65-F5344CB8AC3E}">
        <p14:creationId xmlns:p14="http://schemas.microsoft.com/office/powerpoint/2010/main" val="3313611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85801" y="354841"/>
            <a:ext cx="10131425" cy="1456267"/>
          </a:xfrm>
        </p:spPr>
        <p:txBody>
          <a:bodyPr/>
          <a:lstStyle/>
          <a:p>
            <a:pPr algn="ctr"/>
            <a:r>
              <a:rPr lang="de-DE" b="1" dirty="0"/>
              <a:t>Informationen</a:t>
            </a:r>
          </a:p>
        </p:txBody>
      </p:sp>
      <p:pic>
        <p:nvPicPr>
          <p:cNvPr id="5" name="Grafik 4">
            <a:extLst>
              <a:ext uri="{FF2B5EF4-FFF2-40B4-BE49-F238E27FC236}">
                <a16:creationId xmlns:a16="http://schemas.microsoft.com/office/drawing/2014/main" id="{82CDAA55-EA7F-B1C5-4E0F-C579FE44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671" y="2513583"/>
            <a:ext cx="3331696" cy="3331696"/>
          </a:xfrm>
          <a:prstGeom prst="rect">
            <a:avLst/>
          </a:prstGeom>
        </p:spPr>
      </p:pic>
      <p:sp>
        <p:nvSpPr>
          <p:cNvPr id="6" name="Textfeld 5">
            <a:extLst>
              <a:ext uri="{FF2B5EF4-FFF2-40B4-BE49-F238E27FC236}">
                <a16:creationId xmlns:a16="http://schemas.microsoft.com/office/drawing/2014/main" id="{09128E25-82E1-100C-862B-9AE04DC03394}"/>
              </a:ext>
            </a:extLst>
          </p:cNvPr>
          <p:cNvSpPr txBox="1"/>
          <p:nvPr/>
        </p:nvSpPr>
        <p:spPr>
          <a:xfrm>
            <a:off x="1287089" y="2655937"/>
            <a:ext cx="4464424" cy="3046988"/>
          </a:xfrm>
          <a:prstGeom prst="rect">
            <a:avLst/>
          </a:prstGeom>
          <a:solidFill>
            <a:schemeClr val="bg2">
              <a:lumMod val="75000"/>
            </a:schemeClr>
          </a:solidFill>
          <a:ln>
            <a:solidFill>
              <a:schemeClr val="bg2">
                <a:lumMod val="40000"/>
                <a:lumOff val="60000"/>
              </a:schemeClr>
            </a:solidFill>
          </a:ln>
        </p:spPr>
        <p:txBody>
          <a:bodyPr wrap="square" rtlCol="0">
            <a:spAutoFit/>
          </a:bodyPr>
          <a:lstStyle/>
          <a:p>
            <a:r>
              <a:rPr lang="de-DE" sz="3200" dirty="0"/>
              <a:t>Kontakt Uzair Sheeraz:</a:t>
            </a:r>
          </a:p>
          <a:p>
            <a:endParaRPr lang="de-DE" sz="3200" dirty="0"/>
          </a:p>
          <a:p>
            <a:r>
              <a:rPr lang="de-DE" sz="3200" dirty="0"/>
              <a:t>Tutorium: Q1/2 BOET</a:t>
            </a:r>
          </a:p>
          <a:p>
            <a:endParaRPr lang="de-DE" sz="3200" dirty="0"/>
          </a:p>
          <a:p>
            <a:r>
              <a:rPr lang="de-DE" sz="3200" dirty="0"/>
              <a:t>E-Mail: </a:t>
            </a:r>
          </a:p>
          <a:p>
            <a:r>
              <a:rPr lang="de-DE" sz="3200" dirty="0">
                <a:hlinkClick r:id="rId4"/>
              </a:rPr>
              <a:t>uzair.sheeraz@gmail.com</a:t>
            </a:r>
            <a:endParaRPr lang="de-DE" sz="3200" dirty="0"/>
          </a:p>
        </p:txBody>
      </p:sp>
      <p:sp>
        <p:nvSpPr>
          <p:cNvPr id="7" name="Textfeld 6">
            <a:extLst>
              <a:ext uri="{FF2B5EF4-FFF2-40B4-BE49-F238E27FC236}">
                <a16:creationId xmlns:a16="http://schemas.microsoft.com/office/drawing/2014/main" id="{D92C1510-AAB4-996B-F4ED-CAEFCEF5A8E0}"/>
              </a:ext>
            </a:extLst>
          </p:cNvPr>
          <p:cNvSpPr txBox="1"/>
          <p:nvPr/>
        </p:nvSpPr>
        <p:spPr>
          <a:xfrm>
            <a:off x="6499412" y="6076178"/>
            <a:ext cx="4864217" cy="369332"/>
          </a:xfrm>
          <a:prstGeom prst="rect">
            <a:avLst/>
          </a:prstGeom>
          <a:noFill/>
        </p:spPr>
        <p:txBody>
          <a:bodyPr wrap="none" rtlCol="0">
            <a:spAutoFit/>
          </a:bodyPr>
          <a:lstStyle/>
          <a:p>
            <a:r>
              <a:rPr lang="de-DE" dirty="0"/>
              <a:t>https://www.youtube.com/watch?v=PfvdEXNztBE</a:t>
            </a:r>
          </a:p>
        </p:txBody>
      </p:sp>
      <p:sp>
        <p:nvSpPr>
          <p:cNvPr id="8" name="Textfeld 7">
            <a:extLst>
              <a:ext uri="{FF2B5EF4-FFF2-40B4-BE49-F238E27FC236}">
                <a16:creationId xmlns:a16="http://schemas.microsoft.com/office/drawing/2014/main" id="{50AB4300-22D2-C83C-E7F7-7D42F4B72E89}"/>
              </a:ext>
            </a:extLst>
          </p:cNvPr>
          <p:cNvSpPr txBox="1"/>
          <p:nvPr/>
        </p:nvSpPr>
        <p:spPr>
          <a:xfrm>
            <a:off x="7713686" y="1811108"/>
            <a:ext cx="2435667" cy="461665"/>
          </a:xfrm>
          <a:prstGeom prst="rect">
            <a:avLst/>
          </a:prstGeom>
          <a:noFill/>
        </p:spPr>
        <p:txBody>
          <a:bodyPr wrap="none" rtlCol="0">
            <a:spAutoFit/>
          </a:bodyPr>
          <a:lstStyle/>
          <a:p>
            <a:r>
              <a:rPr lang="de-DE" sz="2400" dirty="0"/>
              <a:t>Erfahrungs-Video:</a:t>
            </a:r>
          </a:p>
        </p:txBody>
      </p:sp>
    </p:spTree>
    <p:extLst>
      <p:ext uri="{BB962C8B-B14F-4D97-AF65-F5344CB8AC3E}">
        <p14:creationId xmlns:p14="http://schemas.microsoft.com/office/powerpoint/2010/main" val="478460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normAutofit/>
          </a:bodyPr>
          <a:lstStyle/>
          <a:p>
            <a:pPr algn="ctr"/>
            <a:r>
              <a:rPr lang="de-DE" sz="4000" b="1" dirty="0">
                <a:latin typeface="Bell MT" panose="02020503060305020303" pitchFamily="18" charset="0"/>
              </a:rPr>
              <a:t>Modell </a:t>
            </a:r>
          </a:p>
        </p:txBody>
      </p:sp>
      <p:pic>
        <p:nvPicPr>
          <p:cNvPr id="2050" name="Picture 2" descr="Kostenlose Fotos zum Thema Sonne">
            <a:extLst>
              <a:ext uri="{FF2B5EF4-FFF2-40B4-BE49-F238E27FC236}">
                <a16:creationId xmlns:a16="http://schemas.microsoft.com/office/drawing/2014/main" id="{A2DC1C6F-226F-6A7A-EE53-718AD6CDE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142067"/>
            <a:ext cx="3821453" cy="3649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3C3E0407-6241-AB3C-3EA4-DA58591CC6C3}"/>
              </a:ext>
            </a:extLst>
          </p:cNvPr>
          <p:cNvSpPr txBox="1"/>
          <p:nvPr/>
        </p:nvSpPr>
        <p:spPr>
          <a:xfrm>
            <a:off x="5751513" y="2142067"/>
            <a:ext cx="4721226" cy="3108543"/>
          </a:xfrm>
          <a:prstGeom prst="rect">
            <a:avLst/>
          </a:prstGeom>
          <a:noFill/>
        </p:spPr>
        <p:txBody>
          <a:bodyPr wrap="square" rtlCol="0">
            <a:spAutoFit/>
          </a:bodyPr>
          <a:lstStyle/>
          <a:p>
            <a:r>
              <a:rPr lang="de-DE" sz="2800" dirty="0"/>
              <a:t>Sonne Durchmesser: 25,5mm</a:t>
            </a:r>
          </a:p>
          <a:p>
            <a:endParaRPr lang="de-DE" sz="2800" dirty="0"/>
          </a:p>
          <a:p>
            <a:r>
              <a:rPr lang="de-DE" sz="2800" dirty="0"/>
              <a:t>Erde Durchmesser: 0,23mm</a:t>
            </a:r>
          </a:p>
          <a:p>
            <a:endParaRPr lang="de-DE" sz="2800" dirty="0"/>
          </a:p>
          <a:p>
            <a:r>
              <a:rPr lang="de-DE" sz="2800" dirty="0"/>
              <a:t>Mars Durchmesser: 0,12mm</a:t>
            </a:r>
          </a:p>
          <a:p>
            <a:endParaRPr lang="de-DE" sz="2800" dirty="0"/>
          </a:p>
          <a:p>
            <a:endParaRPr lang="de-DE" sz="2800" dirty="0"/>
          </a:p>
        </p:txBody>
      </p:sp>
    </p:spTree>
    <p:extLst>
      <p:ext uri="{BB962C8B-B14F-4D97-AF65-F5344CB8AC3E}">
        <p14:creationId xmlns:p14="http://schemas.microsoft.com/office/powerpoint/2010/main" val="268317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a:xfrm>
            <a:off x="685801" y="354841"/>
            <a:ext cx="10131425" cy="1456267"/>
          </a:xfrm>
        </p:spPr>
        <p:txBody>
          <a:bodyPr/>
          <a:lstStyle/>
          <a:p>
            <a:pPr algn="ctr"/>
            <a:r>
              <a:rPr lang="de-DE" b="1" dirty="0"/>
              <a:t>ARTEMIS I – Ein historischer Start</a:t>
            </a:r>
          </a:p>
        </p:txBody>
      </p:sp>
      <p:pic>
        <p:nvPicPr>
          <p:cNvPr id="11266" name="Picture 2" descr="Artemis-Programm – Wikipedia">
            <a:extLst>
              <a:ext uri="{FF2B5EF4-FFF2-40B4-BE49-F238E27FC236}">
                <a16:creationId xmlns:a16="http://schemas.microsoft.com/office/drawing/2014/main" id="{734DE4A8-E1E4-B569-248D-8A38F145B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044" y="1426367"/>
            <a:ext cx="2164883" cy="20026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290" name="Picture 2" descr="Artemis 1 – Wikipedia">
            <a:extLst>
              <a:ext uri="{FF2B5EF4-FFF2-40B4-BE49-F238E27FC236}">
                <a16:creationId xmlns:a16="http://schemas.microsoft.com/office/drawing/2014/main" id="{9508D232-EA38-A398-4CC2-41137931B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271" y="3966359"/>
            <a:ext cx="2590431" cy="2268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ADB2F74-7344-2520-A2AC-186F3C892A2B}"/>
              </a:ext>
            </a:extLst>
          </p:cNvPr>
          <p:cNvSpPr txBox="1"/>
          <p:nvPr/>
        </p:nvSpPr>
        <p:spPr>
          <a:xfrm>
            <a:off x="815788" y="1981200"/>
            <a:ext cx="6562165" cy="3970318"/>
          </a:xfrm>
          <a:prstGeom prst="rect">
            <a:avLst/>
          </a:prstGeom>
          <a:noFill/>
        </p:spPr>
        <p:txBody>
          <a:bodyPr wrap="square" rtlCol="0">
            <a:spAutoFit/>
          </a:bodyPr>
          <a:lstStyle/>
          <a:p>
            <a:pPr marL="285750" indent="-285750">
              <a:buFontTx/>
              <a:buChar char="-"/>
            </a:pPr>
            <a:r>
              <a:rPr lang="de-DE" sz="2800" dirty="0"/>
              <a:t>Artemis-Mission </a:t>
            </a:r>
            <a:r>
              <a:rPr lang="de-DE" sz="2800" dirty="0">
                <a:sym typeface="Wingdings" panose="05000000000000000000" pitchFamily="2" charset="2"/>
              </a:rPr>
              <a:t> Mond Mission</a:t>
            </a:r>
          </a:p>
          <a:p>
            <a:pPr marL="285750" indent="-285750">
              <a:buFontTx/>
              <a:buChar char="-"/>
            </a:pPr>
            <a:endParaRPr lang="de-DE" sz="2800" dirty="0">
              <a:sym typeface="Wingdings" panose="05000000000000000000" pitchFamily="2" charset="2"/>
            </a:endParaRPr>
          </a:p>
          <a:p>
            <a:pPr marL="285750" indent="-285750">
              <a:buFontTx/>
              <a:buChar char="-"/>
            </a:pPr>
            <a:r>
              <a:rPr lang="de-DE" sz="2800" dirty="0">
                <a:sym typeface="Wingdings" panose="05000000000000000000" pitchFamily="2" charset="2"/>
              </a:rPr>
              <a:t>Vorbereitung für nächsten großen Sprung   Mission zum Mars</a:t>
            </a:r>
          </a:p>
          <a:p>
            <a:pPr marL="285750" indent="-285750">
              <a:buFontTx/>
              <a:buChar char="-"/>
            </a:pPr>
            <a:endParaRPr lang="de-DE" sz="2800" dirty="0">
              <a:sym typeface="Wingdings" panose="05000000000000000000" pitchFamily="2" charset="2"/>
            </a:endParaRPr>
          </a:p>
          <a:p>
            <a:pPr marL="285750" indent="-285750">
              <a:buFontTx/>
              <a:buChar char="-"/>
            </a:pPr>
            <a:r>
              <a:rPr lang="de-DE" sz="2800" dirty="0">
                <a:sym typeface="Wingdings" panose="05000000000000000000" pitchFamily="2" charset="2"/>
              </a:rPr>
              <a:t>Artemis I Start:</a:t>
            </a:r>
          </a:p>
          <a:p>
            <a:pPr marL="742950" lvl="1" indent="-285750">
              <a:buFontTx/>
              <a:buChar char="-"/>
            </a:pPr>
            <a:r>
              <a:rPr lang="de-DE" sz="2800" dirty="0">
                <a:sym typeface="Wingdings" panose="05000000000000000000" pitchFamily="2" charset="2"/>
              </a:rPr>
              <a:t>Morgen (27.09.2022) </a:t>
            </a:r>
          </a:p>
          <a:p>
            <a:pPr marL="742950" lvl="1" indent="-285750">
              <a:buFontTx/>
              <a:buChar char="-"/>
            </a:pPr>
            <a:r>
              <a:rPr lang="de-DE" sz="2800" dirty="0">
                <a:sym typeface="Wingdings" panose="05000000000000000000" pitchFamily="2" charset="2"/>
              </a:rPr>
              <a:t>„</a:t>
            </a:r>
            <a:r>
              <a:rPr lang="de-DE" sz="2800" dirty="0" err="1">
                <a:sym typeface="Wingdings" panose="05000000000000000000" pitchFamily="2" charset="2"/>
              </a:rPr>
              <a:t>No</a:t>
            </a:r>
            <a:r>
              <a:rPr lang="de-DE" sz="2800" dirty="0">
                <a:sym typeface="Wingdings" panose="05000000000000000000" pitchFamily="2" charset="2"/>
              </a:rPr>
              <a:t> </a:t>
            </a:r>
            <a:r>
              <a:rPr lang="de-DE" sz="2800" dirty="0" err="1">
                <a:sym typeface="Wingdings" panose="05000000000000000000" pitchFamily="2" charset="2"/>
              </a:rPr>
              <a:t>earlier</a:t>
            </a:r>
            <a:r>
              <a:rPr lang="de-DE" sz="2800" dirty="0">
                <a:sym typeface="Wingdings" panose="05000000000000000000" pitchFamily="2" charset="2"/>
              </a:rPr>
              <a:t> </a:t>
            </a:r>
            <a:r>
              <a:rPr lang="de-DE" sz="2800" dirty="0" err="1">
                <a:sym typeface="Wingdings" panose="05000000000000000000" pitchFamily="2" charset="2"/>
              </a:rPr>
              <a:t>than</a:t>
            </a:r>
            <a:r>
              <a:rPr lang="de-DE" sz="2800" dirty="0">
                <a:sym typeface="Wingdings" panose="05000000000000000000" pitchFamily="2" charset="2"/>
              </a:rPr>
              <a:t>“ 17:30 Uhr (deutsche Zeit)</a:t>
            </a:r>
            <a:endParaRPr lang="de-DE" sz="2800" dirty="0"/>
          </a:p>
        </p:txBody>
      </p:sp>
      <p:sp>
        <p:nvSpPr>
          <p:cNvPr id="4" name="Textfeld 3">
            <a:extLst>
              <a:ext uri="{FF2B5EF4-FFF2-40B4-BE49-F238E27FC236}">
                <a16:creationId xmlns:a16="http://schemas.microsoft.com/office/drawing/2014/main" id="{528C8756-E45F-E09B-6C54-166CB4EE19CB}"/>
              </a:ext>
            </a:extLst>
          </p:cNvPr>
          <p:cNvSpPr txBox="1"/>
          <p:nvPr/>
        </p:nvSpPr>
        <p:spPr>
          <a:xfrm>
            <a:off x="9445385" y="6363162"/>
            <a:ext cx="2276200" cy="369332"/>
          </a:xfrm>
          <a:prstGeom prst="rect">
            <a:avLst/>
          </a:prstGeom>
          <a:noFill/>
        </p:spPr>
        <p:txBody>
          <a:bodyPr wrap="square" rtlCol="0">
            <a:spAutoFit/>
          </a:bodyPr>
          <a:lstStyle/>
          <a:p>
            <a:pPr algn="ctr"/>
            <a:r>
              <a:rPr lang="de-DE" b="1" dirty="0"/>
              <a:t>ARTEMIS I</a:t>
            </a:r>
          </a:p>
        </p:txBody>
      </p:sp>
    </p:spTree>
    <p:extLst>
      <p:ext uri="{BB962C8B-B14F-4D97-AF65-F5344CB8AC3E}">
        <p14:creationId xmlns:p14="http://schemas.microsoft.com/office/powerpoint/2010/main" val="104828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60EC5F0-B7FC-60C9-2FC6-95CD02B3D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576" y="869814"/>
            <a:ext cx="11202963" cy="6115904"/>
          </a:xfrm>
          <a:prstGeom prst="rect">
            <a:avLst/>
          </a:prstGeom>
        </p:spPr>
      </p:pic>
      <p:sp>
        <p:nvSpPr>
          <p:cNvPr id="11" name="Sprechblase: rechteckig mit abgerundeten Ecken 10">
            <a:extLst>
              <a:ext uri="{FF2B5EF4-FFF2-40B4-BE49-F238E27FC236}">
                <a16:creationId xmlns:a16="http://schemas.microsoft.com/office/drawing/2014/main" id="{A222C300-363F-6FF9-77A5-5FD2B31C3414}"/>
              </a:ext>
            </a:extLst>
          </p:cNvPr>
          <p:cNvSpPr/>
          <p:nvPr/>
        </p:nvSpPr>
        <p:spPr>
          <a:xfrm>
            <a:off x="6096000" y="2048436"/>
            <a:ext cx="4956022" cy="2545976"/>
          </a:xfrm>
          <a:prstGeom prst="wedgeRoundRectCallout">
            <a:avLst>
              <a:gd name="adj1" fmla="val -85228"/>
              <a:gd name="adj2" fmla="val 23767"/>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6000" dirty="0"/>
              <a:t>Noch Fragen?</a:t>
            </a:r>
          </a:p>
        </p:txBody>
      </p:sp>
      <p:sp>
        <p:nvSpPr>
          <p:cNvPr id="13" name="Titel 1">
            <a:extLst>
              <a:ext uri="{FF2B5EF4-FFF2-40B4-BE49-F238E27FC236}">
                <a16:creationId xmlns:a16="http://schemas.microsoft.com/office/drawing/2014/main" id="{20A83223-673D-F5F5-7F8F-46FDCE7EE3B7}"/>
              </a:ext>
            </a:extLst>
          </p:cNvPr>
          <p:cNvSpPr>
            <a:spLocks noGrp="1"/>
          </p:cNvSpPr>
          <p:nvPr>
            <p:ph type="title"/>
          </p:nvPr>
        </p:nvSpPr>
        <p:spPr>
          <a:xfrm>
            <a:off x="685801" y="141680"/>
            <a:ext cx="10131425" cy="1456267"/>
          </a:xfrm>
        </p:spPr>
        <p:txBody>
          <a:bodyPr/>
          <a:lstStyle/>
          <a:p>
            <a:pPr algn="ctr"/>
            <a:r>
              <a:rPr lang="de-DE" b="1" dirty="0"/>
              <a:t>Vielen Dank für Ihre &amp; Eure Aufmerksamkeit!</a:t>
            </a:r>
          </a:p>
        </p:txBody>
      </p:sp>
    </p:spTree>
    <p:extLst>
      <p:ext uri="{BB962C8B-B14F-4D97-AF65-F5344CB8AC3E}">
        <p14:creationId xmlns:p14="http://schemas.microsoft.com/office/powerpoint/2010/main" val="1364662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Quellen</a:t>
            </a:r>
          </a:p>
        </p:txBody>
      </p:sp>
      <p:sp>
        <p:nvSpPr>
          <p:cNvPr id="3" name="Inhaltsplatzhalter 2">
            <a:extLst>
              <a:ext uri="{FF2B5EF4-FFF2-40B4-BE49-F238E27FC236}">
                <a16:creationId xmlns:a16="http://schemas.microsoft.com/office/drawing/2014/main" id="{854446E6-2C73-2B1D-BE22-620596A7860D}"/>
              </a:ext>
            </a:extLst>
          </p:cNvPr>
          <p:cNvSpPr>
            <a:spLocks noGrp="1"/>
          </p:cNvSpPr>
          <p:nvPr>
            <p:ph idx="1"/>
          </p:nvPr>
        </p:nvSpPr>
        <p:spPr/>
        <p:txBody>
          <a:bodyPr>
            <a:normAutofit/>
          </a:bodyPr>
          <a:lstStyle/>
          <a:p>
            <a:pPr rtl="0">
              <a:spcBef>
                <a:spcPts val="0"/>
              </a:spcBef>
              <a:spcAft>
                <a:spcPts val="0"/>
              </a:spcAft>
            </a:pPr>
            <a:r>
              <a:rPr lang="de-DE" sz="2400" b="0" i="0" u="sng"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https://www.exploratorium.edu/ronh/solar_system/</a:t>
            </a:r>
          </a:p>
          <a:p>
            <a:pPr rtl="0">
              <a:spcBef>
                <a:spcPts val="0"/>
              </a:spcBef>
              <a:spcAft>
                <a:spcPts val="0"/>
              </a:spcAft>
            </a:pPr>
            <a:endParaRPr lang="de-DE" sz="2400" b="0" i="0" u="sng"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endParaRPr>
          </a:p>
          <a:p>
            <a:pPr rtl="0">
              <a:spcBef>
                <a:spcPts val="0"/>
              </a:spcBef>
              <a:spcAft>
                <a:spcPts val="0"/>
              </a:spcAft>
            </a:pPr>
            <a:r>
              <a:rPr lang="de-DE" sz="2400" b="0" i="0" u="sng"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https://www.astronews.com/frag/antworten/frage716.html</a:t>
            </a:r>
            <a:endParaRPr lang="de-DE" sz="2400" b="0" i="0" u="sng" strike="noStrike" dirty="0">
              <a:effectLst/>
              <a:latin typeface="Arial" panose="020B0604020202020204" pitchFamily="34" charset="0"/>
            </a:endParaRPr>
          </a:p>
          <a:p>
            <a:pPr rtl="0">
              <a:spcBef>
                <a:spcPts val="0"/>
              </a:spcBef>
              <a:spcAft>
                <a:spcPts val="0"/>
              </a:spcAft>
            </a:pPr>
            <a:endParaRPr lang="de-DE" sz="2400" b="0" dirty="0">
              <a:effectLst/>
            </a:endParaRPr>
          </a:p>
          <a:p>
            <a:pPr rtl="0">
              <a:spcBef>
                <a:spcPts val="0"/>
              </a:spcBef>
              <a:spcAft>
                <a:spcPts val="0"/>
              </a:spcAft>
            </a:pPr>
            <a:r>
              <a:rPr lang="de-DE" sz="2400" b="0" i="0" u="sng"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https://www.mdm.de/muenzwelt/euro-muenzen-uebersicht/20-euro-cent-muenzen</a:t>
            </a:r>
            <a:endParaRPr lang="de-DE" sz="2400" b="0" i="0" u="sng" strike="noStrike" dirty="0">
              <a:effectLst/>
              <a:latin typeface="Arial" panose="020B0604020202020204" pitchFamily="34" charset="0"/>
            </a:endParaRPr>
          </a:p>
          <a:p>
            <a:pPr rtl="0">
              <a:spcBef>
                <a:spcPts val="0"/>
              </a:spcBef>
              <a:spcAft>
                <a:spcPts val="0"/>
              </a:spcAft>
            </a:pPr>
            <a:endParaRPr lang="de-DE" sz="2400" u="sng" dirty="0">
              <a:latin typeface="Arial" panose="020B0604020202020204" pitchFamily="34" charset="0"/>
            </a:endParaRPr>
          </a:p>
          <a:p>
            <a:pPr rtl="0">
              <a:spcBef>
                <a:spcPts val="0"/>
              </a:spcBef>
              <a:spcAft>
                <a:spcPts val="0"/>
              </a:spcAft>
            </a:pPr>
            <a:r>
              <a:rPr lang="de-DE" sz="2400" b="0" dirty="0">
                <a:effectLst/>
                <a:latin typeface="Arial" panose="020B0604020202020204" pitchFamily="34" charset="0"/>
              </a:rPr>
              <a:t>Bilder: </a:t>
            </a:r>
            <a:r>
              <a:rPr lang="de-DE" sz="2400" b="0" u="sng" dirty="0">
                <a:effectLst/>
                <a:latin typeface="Arial" panose="020B0604020202020204" pitchFamily="34" charset="0"/>
                <a:hlinkClick r:id="rId5">
                  <a:extLst>
                    <a:ext uri="{A12FA001-AC4F-418D-AE19-62706E023703}">
                      <ahyp:hlinkClr xmlns:ahyp="http://schemas.microsoft.com/office/drawing/2018/hyperlinkcolor" val="tx"/>
                    </a:ext>
                  </a:extLst>
                </a:hlinkClick>
              </a:rPr>
              <a:t>https://pixabay.com/de/</a:t>
            </a:r>
            <a:endParaRPr lang="de-DE" sz="2400" b="0" u="sng" dirty="0">
              <a:effectLst/>
              <a:latin typeface="Arial" panose="020B0604020202020204" pitchFamily="34" charset="0"/>
            </a:endParaRPr>
          </a:p>
          <a:p>
            <a:pPr rtl="0">
              <a:spcBef>
                <a:spcPts val="0"/>
              </a:spcBef>
              <a:spcAft>
                <a:spcPts val="0"/>
              </a:spcAft>
            </a:pPr>
            <a:endParaRPr lang="de-DE" sz="2400" b="0" dirty="0">
              <a:effectLst/>
            </a:endParaRPr>
          </a:p>
          <a:p>
            <a:pPr marL="0" indent="0">
              <a:buNone/>
            </a:pPr>
            <a:endParaRPr lang="de-DE" sz="2400" dirty="0"/>
          </a:p>
        </p:txBody>
      </p:sp>
    </p:spTree>
    <p:extLst>
      <p:ext uri="{BB962C8B-B14F-4D97-AF65-F5344CB8AC3E}">
        <p14:creationId xmlns:p14="http://schemas.microsoft.com/office/powerpoint/2010/main" val="202165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787F3D-EBDA-36CD-AAFA-A21003EC8B24}"/>
              </a:ext>
            </a:extLst>
          </p:cNvPr>
          <p:cNvSpPr>
            <a:spLocks noGrp="1"/>
          </p:cNvSpPr>
          <p:nvPr>
            <p:ph type="title"/>
          </p:nvPr>
        </p:nvSpPr>
        <p:spPr/>
        <p:txBody>
          <a:bodyPr/>
          <a:lstStyle/>
          <a:p>
            <a:endParaRPr lang="de-DE"/>
          </a:p>
        </p:txBody>
      </p:sp>
      <p:sp>
        <p:nvSpPr>
          <p:cNvPr id="7" name="Inhaltsplatzhalter 6">
            <a:extLst>
              <a:ext uri="{FF2B5EF4-FFF2-40B4-BE49-F238E27FC236}">
                <a16:creationId xmlns:a16="http://schemas.microsoft.com/office/drawing/2014/main" id="{CC16743C-298C-3663-3084-976B40B14D5E}"/>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135005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787F3D-EBDA-36CD-AAFA-A21003EC8B24}"/>
              </a:ext>
            </a:extLst>
          </p:cNvPr>
          <p:cNvSpPr>
            <a:spLocks noGrp="1"/>
          </p:cNvSpPr>
          <p:nvPr>
            <p:ph type="title"/>
          </p:nvPr>
        </p:nvSpPr>
        <p:spPr/>
        <p:txBody>
          <a:bodyPr/>
          <a:lstStyle/>
          <a:p>
            <a:r>
              <a:rPr lang="de-DE" dirty="0"/>
              <a:t>Hattest du schon vorher Interesse an NASA?</a:t>
            </a:r>
          </a:p>
        </p:txBody>
      </p:sp>
      <p:sp>
        <p:nvSpPr>
          <p:cNvPr id="7" name="Inhaltsplatzhalter 6">
            <a:extLst>
              <a:ext uri="{FF2B5EF4-FFF2-40B4-BE49-F238E27FC236}">
                <a16:creationId xmlns:a16="http://schemas.microsoft.com/office/drawing/2014/main" id="{CC16743C-298C-3663-3084-976B40B14D5E}"/>
              </a:ext>
            </a:extLst>
          </p:cNvPr>
          <p:cNvSpPr>
            <a:spLocks noGrp="1"/>
          </p:cNvSpPr>
          <p:nvPr>
            <p:ph idx="1"/>
          </p:nvPr>
        </p:nvSpPr>
        <p:spPr/>
        <p:txBody>
          <a:bodyPr>
            <a:normAutofit lnSpcReduction="10000"/>
          </a:bodyPr>
          <a:lstStyle/>
          <a:p>
            <a:r>
              <a:rPr lang="de-DE" sz="2400" dirty="0"/>
              <a:t>Ein eher „standardmäßiges“ Interesse  </a:t>
            </a:r>
          </a:p>
          <a:p>
            <a:endParaRPr lang="de-DE" sz="2400" dirty="0"/>
          </a:p>
          <a:p>
            <a:r>
              <a:rPr lang="de-DE" sz="2400" dirty="0"/>
              <a:t>Überhaupt kein vertiefendes Wissen über Weltall</a:t>
            </a:r>
          </a:p>
          <a:p>
            <a:endParaRPr lang="de-DE" sz="2400" dirty="0"/>
          </a:p>
          <a:p>
            <a:r>
              <a:rPr lang="de-DE" sz="2400" dirty="0"/>
              <a:t>Bedeutet: </a:t>
            </a:r>
            <a:r>
              <a:rPr lang="de-DE" sz="2400" dirty="0">
                <a:sym typeface="Wingdings" panose="05000000000000000000" pitchFamily="2" charset="2"/>
              </a:rPr>
              <a:t> Jeder kann den Wettbewerb gewinnen </a:t>
            </a:r>
          </a:p>
          <a:p>
            <a:endParaRPr lang="de-DE" sz="2400" dirty="0">
              <a:sym typeface="Wingdings" panose="05000000000000000000" pitchFamily="2" charset="2"/>
            </a:endParaRPr>
          </a:p>
          <a:p>
            <a:r>
              <a:rPr lang="de-DE" sz="2400" dirty="0">
                <a:sym typeface="Wingdings" panose="05000000000000000000" pitchFamily="2" charset="2"/>
              </a:rPr>
              <a:t>Auf den Workshop wird man durch Hausaufgaben sowieso vorbereitet, keine Sorge</a:t>
            </a:r>
            <a:endParaRPr lang="de-DE" sz="2400" dirty="0"/>
          </a:p>
        </p:txBody>
      </p:sp>
      <p:sp>
        <p:nvSpPr>
          <p:cNvPr id="2" name="Textfeld 1">
            <a:extLst>
              <a:ext uri="{FF2B5EF4-FFF2-40B4-BE49-F238E27FC236}">
                <a16:creationId xmlns:a16="http://schemas.microsoft.com/office/drawing/2014/main" id="{FEE001B4-BA2E-A7F1-18C7-FDFCAAC8A40C}"/>
              </a:ext>
            </a:extLst>
          </p:cNvPr>
          <p:cNvSpPr txBox="1"/>
          <p:nvPr/>
        </p:nvSpPr>
        <p:spPr>
          <a:xfrm>
            <a:off x="4951263" y="164068"/>
            <a:ext cx="2289473" cy="369332"/>
          </a:xfrm>
          <a:prstGeom prst="rect">
            <a:avLst/>
          </a:prstGeom>
          <a:noFill/>
        </p:spPr>
        <p:txBody>
          <a:bodyPr wrap="none" rtlCol="0">
            <a:spAutoFit/>
          </a:bodyPr>
          <a:lstStyle/>
          <a:p>
            <a:r>
              <a:rPr lang="de-DE" dirty="0"/>
              <a:t>Backup-Folie – Fragen </a:t>
            </a:r>
          </a:p>
        </p:txBody>
      </p:sp>
    </p:spTree>
    <p:extLst>
      <p:ext uri="{BB962C8B-B14F-4D97-AF65-F5344CB8AC3E}">
        <p14:creationId xmlns:p14="http://schemas.microsoft.com/office/powerpoint/2010/main" val="1052544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787F3D-EBDA-36CD-AAFA-A21003EC8B24}"/>
              </a:ext>
            </a:extLst>
          </p:cNvPr>
          <p:cNvSpPr>
            <a:spLocks noGrp="1"/>
          </p:cNvSpPr>
          <p:nvPr>
            <p:ph type="title"/>
          </p:nvPr>
        </p:nvSpPr>
        <p:spPr/>
        <p:txBody>
          <a:bodyPr/>
          <a:lstStyle/>
          <a:p>
            <a:r>
              <a:rPr lang="de-DE" dirty="0"/>
              <a:t>Was fasziniert dich im Universum am meisten?</a:t>
            </a:r>
          </a:p>
        </p:txBody>
      </p:sp>
      <p:sp>
        <p:nvSpPr>
          <p:cNvPr id="7" name="Inhaltsplatzhalter 6">
            <a:extLst>
              <a:ext uri="{FF2B5EF4-FFF2-40B4-BE49-F238E27FC236}">
                <a16:creationId xmlns:a16="http://schemas.microsoft.com/office/drawing/2014/main" id="{CC16743C-298C-3663-3084-976B40B14D5E}"/>
              </a:ext>
            </a:extLst>
          </p:cNvPr>
          <p:cNvSpPr>
            <a:spLocks noGrp="1"/>
          </p:cNvSpPr>
          <p:nvPr>
            <p:ph idx="1"/>
          </p:nvPr>
        </p:nvSpPr>
        <p:spPr/>
        <p:txBody>
          <a:bodyPr>
            <a:normAutofit/>
          </a:bodyPr>
          <a:lstStyle/>
          <a:p>
            <a:r>
              <a:rPr lang="de-DE" sz="2400" dirty="0"/>
              <a:t>Die Planeten und Galaxien sind unbeschreiblich schön</a:t>
            </a:r>
          </a:p>
          <a:p>
            <a:endParaRPr lang="de-DE" sz="2400" dirty="0"/>
          </a:p>
          <a:p>
            <a:r>
              <a:rPr lang="de-DE" sz="2400" dirty="0"/>
              <a:t>Die enormen Abstände sind unfassbar</a:t>
            </a:r>
          </a:p>
          <a:p>
            <a:endParaRPr lang="de-DE" sz="2400" dirty="0"/>
          </a:p>
          <a:p>
            <a:r>
              <a:rPr lang="de-DE" sz="2400" dirty="0"/>
              <a:t>Die Urknalltheorie wurde schon 1400 J. sehr genau im heiligen Koran (21:31) beschrieben</a:t>
            </a:r>
          </a:p>
        </p:txBody>
      </p:sp>
      <p:sp>
        <p:nvSpPr>
          <p:cNvPr id="2" name="Textfeld 1">
            <a:extLst>
              <a:ext uri="{FF2B5EF4-FFF2-40B4-BE49-F238E27FC236}">
                <a16:creationId xmlns:a16="http://schemas.microsoft.com/office/drawing/2014/main" id="{FEE001B4-BA2E-A7F1-18C7-FDFCAAC8A40C}"/>
              </a:ext>
            </a:extLst>
          </p:cNvPr>
          <p:cNvSpPr txBox="1"/>
          <p:nvPr/>
        </p:nvSpPr>
        <p:spPr>
          <a:xfrm>
            <a:off x="4951263" y="164068"/>
            <a:ext cx="2289473" cy="369332"/>
          </a:xfrm>
          <a:prstGeom prst="rect">
            <a:avLst/>
          </a:prstGeom>
          <a:noFill/>
        </p:spPr>
        <p:txBody>
          <a:bodyPr wrap="none" rtlCol="0">
            <a:spAutoFit/>
          </a:bodyPr>
          <a:lstStyle/>
          <a:p>
            <a:r>
              <a:rPr lang="de-DE" dirty="0"/>
              <a:t>Backup-Folie – Fragen </a:t>
            </a:r>
          </a:p>
        </p:txBody>
      </p:sp>
    </p:spTree>
    <p:extLst>
      <p:ext uri="{BB962C8B-B14F-4D97-AF65-F5344CB8AC3E}">
        <p14:creationId xmlns:p14="http://schemas.microsoft.com/office/powerpoint/2010/main" val="1587609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787F3D-EBDA-36CD-AAFA-A21003EC8B24}"/>
              </a:ext>
            </a:extLst>
          </p:cNvPr>
          <p:cNvSpPr>
            <a:spLocks noGrp="1"/>
          </p:cNvSpPr>
          <p:nvPr>
            <p:ph type="title"/>
          </p:nvPr>
        </p:nvSpPr>
        <p:spPr/>
        <p:txBody>
          <a:bodyPr/>
          <a:lstStyle/>
          <a:p>
            <a:r>
              <a:rPr lang="de-DE" dirty="0"/>
              <a:t>Glaubst du, dass es Außerirdische gibt?</a:t>
            </a:r>
          </a:p>
        </p:txBody>
      </p:sp>
      <p:sp>
        <p:nvSpPr>
          <p:cNvPr id="7" name="Inhaltsplatzhalter 6">
            <a:extLst>
              <a:ext uri="{FF2B5EF4-FFF2-40B4-BE49-F238E27FC236}">
                <a16:creationId xmlns:a16="http://schemas.microsoft.com/office/drawing/2014/main" id="{CC16743C-298C-3663-3084-976B40B14D5E}"/>
              </a:ext>
            </a:extLst>
          </p:cNvPr>
          <p:cNvSpPr>
            <a:spLocks noGrp="1"/>
          </p:cNvSpPr>
          <p:nvPr>
            <p:ph idx="1"/>
          </p:nvPr>
        </p:nvSpPr>
        <p:spPr/>
        <p:txBody>
          <a:bodyPr>
            <a:normAutofit fontScale="92500"/>
          </a:bodyPr>
          <a:lstStyle/>
          <a:p>
            <a:r>
              <a:rPr lang="de-DE" sz="2400" dirty="0"/>
              <a:t>Ja, ich glaube daran</a:t>
            </a:r>
          </a:p>
          <a:p>
            <a:endParaRPr lang="de-DE" sz="2400" dirty="0"/>
          </a:p>
          <a:p>
            <a:r>
              <a:rPr lang="de-DE" sz="2400" dirty="0"/>
              <a:t>Das Universum ist unfassbar groß</a:t>
            </a:r>
          </a:p>
          <a:p>
            <a:endParaRPr lang="de-DE" sz="2400" dirty="0"/>
          </a:p>
          <a:p>
            <a:r>
              <a:rPr lang="de-DE" sz="2400" dirty="0"/>
              <a:t>Wir sehen, wenn wir weiter entfernte Objekte sehen, nur in die Vergangenheit</a:t>
            </a:r>
          </a:p>
          <a:p>
            <a:endParaRPr lang="de-DE" sz="2400" dirty="0"/>
          </a:p>
          <a:p>
            <a:r>
              <a:rPr lang="de-DE" sz="2400" dirty="0"/>
              <a:t>Es ist auch ein Hinweis im heiligen Koran darauf gegeben worden, dass wir uns sogar friedlich treffen werden (42:30)</a:t>
            </a:r>
          </a:p>
        </p:txBody>
      </p:sp>
      <p:sp>
        <p:nvSpPr>
          <p:cNvPr id="2" name="Textfeld 1">
            <a:extLst>
              <a:ext uri="{FF2B5EF4-FFF2-40B4-BE49-F238E27FC236}">
                <a16:creationId xmlns:a16="http://schemas.microsoft.com/office/drawing/2014/main" id="{FEE001B4-BA2E-A7F1-18C7-FDFCAAC8A40C}"/>
              </a:ext>
            </a:extLst>
          </p:cNvPr>
          <p:cNvSpPr txBox="1"/>
          <p:nvPr/>
        </p:nvSpPr>
        <p:spPr>
          <a:xfrm>
            <a:off x="4951263" y="164068"/>
            <a:ext cx="2289473" cy="369332"/>
          </a:xfrm>
          <a:prstGeom prst="rect">
            <a:avLst/>
          </a:prstGeom>
          <a:noFill/>
        </p:spPr>
        <p:txBody>
          <a:bodyPr wrap="none" rtlCol="0">
            <a:spAutoFit/>
          </a:bodyPr>
          <a:lstStyle/>
          <a:p>
            <a:r>
              <a:rPr lang="de-DE" dirty="0"/>
              <a:t>Backup-Folie – Fragen </a:t>
            </a:r>
          </a:p>
        </p:txBody>
      </p:sp>
    </p:spTree>
    <p:extLst>
      <p:ext uri="{BB962C8B-B14F-4D97-AF65-F5344CB8AC3E}">
        <p14:creationId xmlns:p14="http://schemas.microsoft.com/office/powerpoint/2010/main" val="211959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endParaRPr lang="de-DE" dirty="0"/>
          </a:p>
        </p:txBody>
      </p:sp>
      <p:pic>
        <p:nvPicPr>
          <p:cNvPr id="5" name="Inhaltsplatzhalter 4">
            <a:extLst>
              <a:ext uri="{FF2B5EF4-FFF2-40B4-BE49-F238E27FC236}">
                <a16:creationId xmlns:a16="http://schemas.microsoft.com/office/drawing/2014/main" id="{0B8287F9-48C6-B33B-5841-F3B0CFEE85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129" y="-48987"/>
            <a:ext cx="11471742" cy="6955973"/>
          </a:xfrm>
        </p:spPr>
      </p:pic>
      <p:sp>
        <p:nvSpPr>
          <p:cNvPr id="6" name="Textfeld 5">
            <a:extLst>
              <a:ext uri="{FF2B5EF4-FFF2-40B4-BE49-F238E27FC236}">
                <a16:creationId xmlns:a16="http://schemas.microsoft.com/office/drawing/2014/main" id="{EAAB1DFE-0959-6605-B37A-2D388BDE63FD}"/>
              </a:ext>
            </a:extLst>
          </p:cNvPr>
          <p:cNvSpPr txBox="1"/>
          <p:nvPr/>
        </p:nvSpPr>
        <p:spPr>
          <a:xfrm>
            <a:off x="2971800" y="5986790"/>
            <a:ext cx="962123" cy="523220"/>
          </a:xfrm>
          <a:prstGeom prst="rect">
            <a:avLst/>
          </a:prstGeom>
          <a:noFill/>
          <a:ln>
            <a:solidFill>
              <a:schemeClr val="bg2">
                <a:lumMod val="60000"/>
                <a:lumOff val="40000"/>
              </a:schemeClr>
            </a:solidFill>
          </a:ln>
        </p:spPr>
        <p:txBody>
          <a:bodyPr wrap="none" rtlCol="0">
            <a:spAutoFit/>
          </a:bodyPr>
          <a:lstStyle/>
          <a:p>
            <a:r>
              <a:rPr lang="de-DE" sz="2800" b="1" dirty="0">
                <a:solidFill>
                  <a:schemeClr val="bg2">
                    <a:lumMod val="40000"/>
                    <a:lumOff val="60000"/>
                  </a:schemeClr>
                </a:solidFill>
              </a:rPr>
              <a:t>ERDE</a:t>
            </a:r>
          </a:p>
        </p:txBody>
      </p:sp>
      <p:sp>
        <p:nvSpPr>
          <p:cNvPr id="7" name="Textfeld 6">
            <a:extLst>
              <a:ext uri="{FF2B5EF4-FFF2-40B4-BE49-F238E27FC236}">
                <a16:creationId xmlns:a16="http://schemas.microsoft.com/office/drawing/2014/main" id="{A7426C31-81C5-2796-8B4B-10E7F38329A0}"/>
              </a:ext>
            </a:extLst>
          </p:cNvPr>
          <p:cNvSpPr txBox="1"/>
          <p:nvPr/>
        </p:nvSpPr>
        <p:spPr>
          <a:xfrm>
            <a:off x="10167257" y="3503108"/>
            <a:ext cx="1085233" cy="523220"/>
          </a:xfrm>
          <a:prstGeom prst="rect">
            <a:avLst/>
          </a:prstGeom>
          <a:noFill/>
          <a:ln>
            <a:solidFill>
              <a:schemeClr val="accent2"/>
            </a:solidFill>
          </a:ln>
        </p:spPr>
        <p:txBody>
          <a:bodyPr wrap="none" rtlCol="0">
            <a:spAutoFit/>
          </a:bodyPr>
          <a:lstStyle/>
          <a:p>
            <a:r>
              <a:rPr lang="de-DE" sz="2800" b="1" dirty="0">
                <a:solidFill>
                  <a:schemeClr val="accent2"/>
                </a:solidFill>
              </a:rPr>
              <a:t>MARS</a:t>
            </a:r>
          </a:p>
        </p:txBody>
      </p:sp>
      <p:cxnSp>
        <p:nvCxnSpPr>
          <p:cNvPr id="9" name="Gerade Verbindung mit Pfeil 8">
            <a:extLst>
              <a:ext uri="{FF2B5EF4-FFF2-40B4-BE49-F238E27FC236}">
                <a16:creationId xmlns:a16="http://schemas.microsoft.com/office/drawing/2014/main" id="{F97119A5-8D02-F7C8-679A-66EEF5D556F4}"/>
              </a:ext>
            </a:extLst>
          </p:cNvPr>
          <p:cNvCxnSpPr>
            <a:cxnSpLocks/>
          </p:cNvCxnSpPr>
          <p:nvPr/>
        </p:nvCxnSpPr>
        <p:spPr>
          <a:xfrm flipH="1">
            <a:off x="6770914" y="3864429"/>
            <a:ext cx="3309257" cy="925285"/>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2" name="Gerade Verbindung mit Pfeil 11">
            <a:extLst>
              <a:ext uri="{FF2B5EF4-FFF2-40B4-BE49-F238E27FC236}">
                <a16:creationId xmlns:a16="http://schemas.microsoft.com/office/drawing/2014/main" id="{E51CAC93-0867-F536-2DEB-8B681CF116AC}"/>
              </a:ext>
            </a:extLst>
          </p:cNvPr>
          <p:cNvCxnSpPr>
            <a:cxnSpLocks/>
          </p:cNvCxnSpPr>
          <p:nvPr/>
        </p:nvCxnSpPr>
        <p:spPr>
          <a:xfrm flipV="1">
            <a:off x="4038600" y="5323114"/>
            <a:ext cx="2471057" cy="925286"/>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27052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Entfernungen in Lichtgeschwindigkeit</a:t>
            </a:r>
            <a:endParaRPr lang="de-DE" dirty="0"/>
          </a:p>
        </p:txBody>
      </p:sp>
      <p:pic>
        <p:nvPicPr>
          <p:cNvPr id="4" name="Picture 2" descr="Kostenlose Fotos zum Thema Sonne">
            <a:extLst>
              <a:ext uri="{FF2B5EF4-FFF2-40B4-BE49-F238E27FC236}">
                <a16:creationId xmlns:a16="http://schemas.microsoft.com/office/drawing/2014/main" id="{21889D7F-F6DC-9D08-5EFE-8BAB9957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093" y="2266951"/>
            <a:ext cx="1347704" cy="1286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ostenlose Fotos zum Thema Sonne">
            <a:extLst>
              <a:ext uri="{FF2B5EF4-FFF2-40B4-BE49-F238E27FC236}">
                <a16:creationId xmlns:a16="http://schemas.microsoft.com/office/drawing/2014/main" id="{D791427C-0931-0F6B-D0E8-A59E0A1FD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093" y="3665876"/>
            <a:ext cx="1347704" cy="12869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ostenlose Vektorgrafiken zum Thema Mars">
            <a:extLst>
              <a:ext uri="{FF2B5EF4-FFF2-40B4-BE49-F238E27FC236}">
                <a16:creationId xmlns:a16="http://schemas.microsoft.com/office/drawing/2014/main" id="{D898EA76-157F-53EE-A9DB-D3E0F5D0F6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154203" y="3754970"/>
            <a:ext cx="1347704" cy="1286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ostenlose Vektorgrafiken zum Thema Mars">
            <a:extLst>
              <a:ext uri="{FF2B5EF4-FFF2-40B4-BE49-F238E27FC236}">
                <a16:creationId xmlns:a16="http://schemas.microsoft.com/office/drawing/2014/main" id="{240B2A0F-19A8-AAD7-B99F-017FE83D4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203" y="5242989"/>
            <a:ext cx="1347704" cy="12869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ostenlose Vektorgrafiken zum Thema Welt">
            <a:extLst>
              <a:ext uri="{FF2B5EF4-FFF2-40B4-BE49-F238E27FC236}">
                <a16:creationId xmlns:a16="http://schemas.microsoft.com/office/drawing/2014/main" id="{53210289-56D1-E767-25C2-D0226FA19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092" y="5242989"/>
            <a:ext cx="1347705" cy="1286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ostenlose Vektorgrafiken zum Thema Welt">
            <a:extLst>
              <a:ext uri="{FF2B5EF4-FFF2-40B4-BE49-F238E27FC236}">
                <a16:creationId xmlns:a16="http://schemas.microsoft.com/office/drawing/2014/main" id="{DB1D2A7F-911A-7EFE-3A8D-9464B2CD3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4202" y="2266950"/>
            <a:ext cx="1347705" cy="1286933"/>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links und rechts 9">
            <a:extLst>
              <a:ext uri="{FF2B5EF4-FFF2-40B4-BE49-F238E27FC236}">
                <a16:creationId xmlns:a16="http://schemas.microsoft.com/office/drawing/2014/main" id="{8A3EF52C-1A26-9BB5-26E3-7AA8437A0F69}"/>
              </a:ext>
            </a:extLst>
          </p:cNvPr>
          <p:cNvSpPr/>
          <p:nvPr/>
        </p:nvSpPr>
        <p:spPr>
          <a:xfrm>
            <a:off x="4276435" y="4089018"/>
            <a:ext cx="3639129" cy="618836"/>
          </a:xfrm>
          <a:prstGeom prst="lef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12 Minuten 40 Sekunden</a:t>
            </a:r>
          </a:p>
        </p:txBody>
      </p:sp>
      <p:sp>
        <p:nvSpPr>
          <p:cNvPr id="12" name="Pfeil: nach links und rechts 11">
            <a:extLst>
              <a:ext uri="{FF2B5EF4-FFF2-40B4-BE49-F238E27FC236}">
                <a16:creationId xmlns:a16="http://schemas.microsoft.com/office/drawing/2014/main" id="{240E7CE3-BAE7-6015-18F9-5650F773A92A}"/>
              </a:ext>
            </a:extLst>
          </p:cNvPr>
          <p:cNvSpPr/>
          <p:nvPr/>
        </p:nvSpPr>
        <p:spPr>
          <a:xfrm>
            <a:off x="4276435" y="2726174"/>
            <a:ext cx="3639129" cy="618836"/>
          </a:xfrm>
          <a:prstGeom prst="lef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8 Minuten 19 Sekunden</a:t>
            </a:r>
          </a:p>
        </p:txBody>
      </p:sp>
      <p:sp>
        <p:nvSpPr>
          <p:cNvPr id="13" name="Pfeil: nach links und rechts 12">
            <a:extLst>
              <a:ext uri="{FF2B5EF4-FFF2-40B4-BE49-F238E27FC236}">
                <a16:creationId xmlns:a16="http://schemas.microsoft.com/office/drawing/2014/main" id="{10824E9F-0D70-1146-A75E-452A9549C72D}"/>
              </a:ext>
            </a:extLst>
          </p:cNvPr>
          <p:cNvSpPr/>
          <p:nvPr/>
        </p:nvSpPr>
        <p:spPr>
          <a:xfrm>
            <a:off x="4276435" y="5267619"/>
            <a:ext cx="3639129" cy="618836"/>
          </a:xfrm>
          <a:prstGeom prst="lef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Max. 22 Minuten 16 Sekunden</a:t>
            </a:r>
          </a:p>
        </p:txBody>
      </p:sp>
      <p:sp>
        <p:nvSpPr>
          <p:cNvPr id="3" name="Pfeil: nach links und rechts 2">
            <a:extLst>
              <a:ext uri="{FF2B5EF4-FFF2-40B4-BE49-F238E27FC236}">
                <a16:creationId xmlns:a16="http://schemas.microsoft.com/office/drawing/2014/main" id="{1F93680B-2B32-6452-7242-D0941A00C9FC}"/>
              </a:ext>
            </a:extLst>
          </p:cNvPr>
          <p:cNvSpPr/>
          <p:nvPr/>
        </p:nvSpPr>
        <p:spPr>
          <a:xfrm>
            <a:off x="4276435" y="5886455"/>
            <a:ext cx="3639129" cy="618836"/>
          </a:xfrm>
          <a:prstGeom prst="lef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Min. 2 Minuten 47 Sekunden</a:t>
            </a:r>
          </a:p>
        </p:txBody>
      </p:sp>
    </p:spTree>
    <p:extLst>
      <p:ext uri="{BB962C8B-B14F-4D97-AF65-F5344CB8AC3E}">
        <p14:creationId xmlns:p14="http://schemas.microsoft.com/office/powerpoint/2010/main" val="290421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Schwierigkeiten</a:t>
            </a:r>
          </a:p>
        </p:txBody>
      </p:sp>
      <p:sp>
        <p:nvSpPr>
          <p:cNvPr id="5" name="Textfeld 4">
            <a:extLst>
              <a:ext uri="{FF2B5EF4-FFF2-40B4-BE49-F238E27FC236}">
                <a16:creationId xmlns:a16="http://schemas.microsoft.com/office/drawing/2014/main" id="{EE48C36C-0403-94D2-F505-796B9E922D34}"/>
              </a:ext>
            </a:extLst>
          </p:cNvPr>
          <p:cNvSpPr txBox="1"/>
          <p:nvPr/>
        </p:nvSpPr>
        <p:spPr>
          <a:xfrm>
            <a:off x="685801" y="1881201"/>
            <a:ext cx="1784719" cy="369332"/>
          </a:xfrm>
          <a:prstGeom prst="rect">
            <a:avLst/>
          </a:prstGeom>
          <a:noFill/>
          <a:ln>
            <a:solidFill>
              <a:schemeClr val="accent1">
                <a:lumMod val="40000"/>
                <a:lumOff val="60000"/>
              </a:schemeClr>
            </a:solidFill>
          </a:ln>
        </p:spPr>
        <p:txBody>
          <a:bodyPr wrap="none" rtlCol="0">
            <a:spAutoFit/>
          </a:bodyPr>
          <a:lstStyle/>
          <a:p>
            <a:r>
              <a:rPr lang="de-DE" dirty="0"/>
              <a:t>Launch Windows</a:t>
            </a:r>
          </a:p>
        </p:txBody>
      </p:sp>
      <p:sp>
        <p:nvSpPr>
          <p:cNvPr id="3" name="Textfeld 2">
            <a:extLst>
              <a:ext uri="{FF2B5EF4-FFF2-40B4-BE49-F238E27FC236}">
                <a16:creationId xmlns:a16="http://schemas.microsoft.com/office/drawing/2014/main" id="{16218F08-415B-459C-8C46-DEBE66A5C33C}"/>
              </a:ext>
            </a:extLst>
          </p:cNvPr>
          <p:cNvSpPr txBox="1"/>
          <p:nvPr/>
        </p:nvSpPr>
        <p:spPr>
          <a:xfrm>
            <a:off x="2602346" y="1881201"/>
            <a:ext cx="812467" cy="369332"/>
          </a:xfrm>
          <a:prstGeom prst="rect">
            <a:avLst/>
          </a:prstGeom>
          <a:noFill/>
          <a:ln>
            <a:solidFill>
              <a:schemeClr val="accent1">
                <a:lumMod val="40000"/>
                <a:lumOff val="60000"/>
              </a:schemeClr>
            </a:solidFill>
          </a:ln>
        </p:spPr>
        <p:txBody>
          <a:bodyPr wrap="none" rtlCol="0">
            <a:spAutoFit/>
          </a:bodyPr>
          <a:lstStyle/>
          <a:p>
            <a:r>
              <a:rPr lang="de-DE" dirty="0"/>
              <a:t>Rocket</a:t>
            </a:r>
          </a:p>
        </p:txBody>
      </p:sp>
      <p:sp>
        <p:nvSpPr>
          <p:cNvPr id="4" name="Textfeld 3">
            <a:extLst>
              <a:ext uri="{FF2B5EF4-FFF2-40B4-BE49-F238E27FC236}">
                <a16:creationId xmlns:a16="http://schemas.microsoft.com/office/drawing/2014/main" id="{F25D0C2B-5135-3D17-D88A-16861BCA2DAF}"/>
              </a:ext>
            </a:extLst>
          </p:cNvPr>
          <p:cNvSpPr txBox="1"/>
          <p:nvPr/>
        </p:nvSpPr>
        <p:spPr>
          <a:xfrm>
            <a:off x="3546639" y="1881201"/>
            <a:ext cx="1673022" cy="369332"/>
          </a:xfrm>
          <a:prstGeom prst="rect">
            <a:avLst/>
          </a:prstGeom>
          <a:noFill/>
          <a:ln>
            <a:solidFill>
              <a:schemeClr val="accent1">
                <a:lumMod val="40000"/>
                <a:lumOff val="60000"/>
              </a:schemeClr>
            </a:solidFill>
          </a:ln>
        </p:spPr>
        <p:txBody>
          <a:bodyPr wrap="none" rtlCol="0">
            <a:spAutoFit/>
          </a:bodyPr>
          <a:lstStyle/>
          <a:p>
            <a:r>
              <a:rPr lang="de-DE" dirty="0"/>
              <a:t>Communication</a:t>
            </a:r>
          </a:p>
        </p:txBody>
      </p:sp>
      <p:sp>
        <p:nvSpPr>
          <p:cNvPr id="6" name="Textfeld 5">
            <a:extLst>
              <a:ext uri="{FF2B5EF4-FFF2-40B4-BE49-F238E27FC236}">
                <a16:creationId xmlns:a16="http://schemas.microsoft.com/office/drawing/2014/main" id="{E9371B9C-66C7-8210-F762-9732012788C8}"/>
              </a:ext>
            </a:extLst>
          </p:cNvPr>
          <p:cNvSpPr txBox="1"/>
          <p:nvPr/>
        </p:nvSpPr>
        <p:spPr>
          <a:xfrm>
            <a:off x="5351487" y="1881201"/>
            <a:ext cx="832279" cy="369332"/>
          </a:xfrm>
          <a:prstGeom prst="rect">
            <a:avLst/>
          </a:prstGeom>
          <a:noFill/>
          <a:ln>
            <a:solidFill>
              <a:schemeClr val="accent1">
                <a:lumMod val="40000"/>
                <a:lumOff val="60000"/>
              </a:schemeClr>
            </a:solidFill>
          </a:ln>
        </p:spPr>
        <p:txBody>
          <a:bodyPr wrap="none" rtlCol="0">
            <a:spAutoFit/>
          </a:bodyPr>
          <a:lstStyle/>
          <a:p>
            <a:r>
              <a:rPr lang="de-DE" dirty="0"/>
              <a:t>Lander</a:t>
            </a:r>
          </a:p>
        </p:txBody>
      </p:sp>
      <p:sp>
        <p:nvSpPr>
          <p:cNvPr id="7" name="Textfeld 6">
            <a:extLst>
              <a:ext uri="{FF2B5EF4-FFF2-40B4-BE49-F238E27FC236}">
                <a16:creationId xmlns:a16="http://schemas.microsoft.com/office/drawing/2014/main" id="{BE81B947-956E-87AD-8F4C-CEFA984D4B86}"/>
              </a:ext>
            </a:extLst>
          </p:cNvPr>
          <p:cNvSpPr txBox="1"/>
          <p:nvPr/>
        </p:nvSpPr>
        <p:spPr>
          <a:xfrm>
            <a:off x="6315592" y="1881201"/>
            <a:ext cx="1772408" cy="369332"/>
          </a:xfrm>
          <a:prstGeom prst="rect">
            <a:avLst/>
          </a:prstGeom>
          <a:noFill/>
          <a:ln>
            <a:solidFill>
              <a:schemeClr val="accent1">
                <a:lumMod val="40000"/>
                <a:lumOff val="60000"/>
              </a:schemeClr>
            </a:solidFill>
          </a:ln>
        </p:spPr>
        <p:txBody>
          <a:bodyPr wrap="none" rtlCol="0">
            <a:spAutoFit/>
          </a:bodyPr>
          <a:lstStyle/>
          <a:p>
            <a:r>
              <a:rPr lang="de-DE" dirty="0" err="1"/>
              <a:t>Contigency</a:t>
            </a:r>
            <a:r>
              <a:rPr lang="de-DE" dirty="0"/>
              <a:t> Plans</a:t>
            </a:r>
          </a:p>
        </p:txBody>
      </p:sp>
      <p:sp>
        <p:nvSpPr>
          <p:cNvPr id="8" name="Textfeld 7">
            <a:extLst>
              <a:ext uri="{FF2B5EF4-FFF2-40B4-BE49-F238E27FC236}">
                <a16:creationId xmlns:a16="http://schemas.microsoft.com/office/drawing/2014/main" id="{3ED73EF8-BE29-7F96-313A-09E3E9DF25AF}"/>
              </a:ext>
            </a:extLst>
          </p:cNvPr>
          <p:cNvSpPr txBox="1"/>
          <p:nvPr/>
        </p:nvSpPr>
        <p:spPr>
          <a:xfrm>
            <a:off x="8224528" y="1887298"/>
            <a:ext cx="1365126" cy="369332"/>
          </a:xfrm>
          <a:prstGeom prst="rect">
            <a:avLst/>
          </a:prstGeom>
          <a:noFill/>
          <a:ln>
            <a:solidFill>
              <a:schemeClr val="accent1">
                <a:lumMod val="40000"/>
                <a:lumOff val="60000"/>
              </a:schemeClr>
            </a:solidFill>
          </a:ln>
        </p:spPr>
        <p:txBody>
          <a:bodyPr wrap="square" rtlCol="0">
            <a:spAutoFit/>
          </a:bodyPr>
          <a:lstStyle/>
          <a:p>
            <a:r>
              <a:rPr lang="de-DE" dirty="0" err="1"/>
              <a:t>Psychology</a:t>
            </a:r>
            <a:endParaRPr lang="de-DE" dirty="0"/>
          </a:p>
        </p:txBody>
      </p:sp>
      <p:sp>
        <p:nvSpPr>
          <p:cNvPr id="9" name="Textfeld 8">
            <a:extLst>
              <a:ext uri="{FF2B5EF4-FFF2-40B4-BE49-F238E27FC236}">
                <a16:creationId xmlns:a16="http://schemas.microsoft.com/office/drawing/2014/main" id="{1291C455-C8BF-BE27-E73B-E82C5A80335F}"/>
              </a:ext>
            </a:extLst>
          </p:cNvPr>
          <p:cNvSpPr txBox="1"/>
          <p:nvPr/>
        </p:nvSpPr>
        <p:spPr>
          <a:xfrm>
            <a:off x="9762570" y="1881201"/>
            <a:ext cx="881740" cy="369332"/>
          </a:xfrm>
          <a:prstGeom prst="rect">
            <a:avLst/>
          </a:prstGeom>
          <a:noFill/>
          <a:ln>
            <a:solidFill>
              <a:schemeClr val="accent1">
                <a:lumMod val="40000"/>
                <a:lumOff val="60000"/>
              </a:schemeClr>
            </a:solidFill>
          </a:ln>
        </p:spPr>
        <p:txBody>
          <a:bodyPr wrap="square" rtlCol="0">
            <a:spAutoFit/>
          </a:bodyPr>
          <a:lstStyle/>
          <a:p>
            <a:r>
              <a:rPr lang="de-DE" dirty="0"/>
              <a:t>Health</a:t>
            </a:r>
          </a:p>
        </p:txBody>
      </p:sp>
      <p:sp>
        <p:nvSpPr>
          <p:cNvPr id="10" name="Textfeld 9">
            <a:extLst>
              <a:ext uri="{FF2B5EF4-FFF2-40B4-BE49-F238E27FC236}">
                <a16:creationId xmlns:a16="http://schemas.microsoft.com/office/drawing/2014/main" id="{40593437-C155-0E9C-E8FC-286F013CCF37}"/>
              </a:ext>
            </a:extLst>
          </p:cNvPr>
          <p:cNvSpPr txBox="1"/>
          <p:nvPr/>
        </p:nvSpPr>
        <p:spPr>
          <a:xfrm>
            <a:off x="10817226" y="1881201"/>
            <a:ext cx="1273174" cy="369332"/>
          </a:xfrm>
          <a:prstGeom prst="rect">
            <a:avLst/>
          </a:prstGeom>
          <a:noFill/>
          <a:ln>
            <a:solidFill>
              <a:schemeClr val="accent1">
                <a:lumMod val="40000"/>
                <a:lumOff val="60000"/>
              </a:schemeClr>
            </a:solidFill>
          </a:ln>
        </p:spPr>
        <p:txBody>
          <a:bodyPr wrap="square" rtlCol="0">
            <a:spAutoFit/>
          </a:bodyPr>
          <a:lstStyle/>
          <a:p>
            <a:r>
              <a:rPr lang="de-DE" dirty="0"/>
              <a:t>Space Suits</a:t>
            </a:r>
          </a:p>
        </p:txBody>
      </p:sp>
      <p:sp>
        <p:nvSpPr>
          <p:cNvPr id="11" name="Textfeld 10">
            <a:extLst>
              <a:ext uri="{FF2B5EF4-FFF2-40B4-BE49-F238E27FC236}">
                <a16:creationId xmlns:a16="http://schemas.microsoft.com/office/drawing/2014/main" id="{8F7DACB0-BA7E-9A5E-B648-147B1EA34799}"/>
              </a:ext>
            </a:extLst>
          </p:cNvPr>
          <p:cNvSpPr txBox="1"/>
          <p:nvPr/>
        </p:nvSpPr>
        <p:spPr>
          <a:xfrm>
            <a:off x="685801" y="5414111"/>
            <a:ext cx="1901161" cy="523220"/>
          </a:xfrm>
          <a:prstGeom prst="rect">
            <a:avLst/>
          </a:prstGeom>
          <a:noFill/>
          <a:ln>
            <a:solidFill>
              <a:schemeClr val="bg2">
                <a:lumMod val="60000"/>
                <a:lumOff val="40000"/>
              </a:schemeClr>
            </a:solidFill>
          </a:ln>
        </p:spPr>
        <p:txBody>
          <a:bodyPr wrap="none" rtlCol="0">
            <a:spAutoFit/>
          </a:bodyPr>
          <a:lstStyle/>
          <a:p>
            <a:r>
              <a:rPr lang="de-DE" sz="2800" b="1" dirty="0">
                <a:solidFill>
                  <a:schemeClr val="bg2">
                    <a:lumMod val="40000"/>
                    <a:lumOff val="60000"/>
                  </a:schemeClr>
                </a:solidFill>
              </a:rPr>
              <a:t>BLUE TEAM</a:t>
            </a:r>
          </a:p>
        </p:txBody>
      </p:sp>
      <p:sp>
        <p:nvSpPr>
          <p:cNvPr id="12" name="Textfeld 11">
            <a:extLst>
              <a:ext uri="{FF2B5EF4-FFF2-40B4-BE49-F238E27FC236}">
                <a16:creationId xmlns:a16="http://schemas.microsoft.com/office/drawing/2014/main" id="{1535B4EF-EB13-1628-90AE-6F3B4C98409B}"/>
              </a:ext>
            </a:extLst>
          </p:cNvPr>
          <p:cNvSpPr txBox="1"/>
          <p:nvPr/>
        </p:nvSpPr>
        <p:spPr>
          <a:xfrm>
            <a:off x="2735900" y="5414111"/>
            <a:ext cx="2164823" cy="523220"/>
          </a:xfrm>
          <a:prstGeom prst="rect">
            <a:avLst/>
          </a:prstGeom>
          <a:noFill/>
          <a:ln>
            <a:solidFill>
              <a:schemeClr val="accent6"/>
            </a:solidFill>
          </a:ln>
        </p:spPr>
        <p:txBody>
          <a:bodyPr wrap="none" rtlCol="0">
            <a:spAutoFit/>
          </a:bodyPr>
          <a:lstStyle/>
          <a:p>
            <a:r>
              <a:rPr lang="de-DE" sz="2800" b="1" dirty="0">
                <a:solidFill>
                  <a:schemeClr val="accent6"/>
                </a:solidFill>
              </a:rPr>
              <a:t>GREEN TEAM</a:t>
            </a:r>
          </a:p>
        </p:txBody>
      </p:sp>
      <p:sp>
        <p:nvSpPr>
          <p:cNvPr id="13" name="Textfeld 12">
            <a:extLst>
              <a:ext uri="{FF2B5EF4-FFF2-40B4-BE49-F238E27FC236}">
                <a16:creationId xmlns:a16="http://schemas.microsoft.com/office/drawing/2014/main" id="{12D588C2-F05C-2A5A-DE6C-05C2A519E453}"/>
              </a:ext>
            </a:extLst>
          </p:cNvPr>
          <p:cNvSpPr txBox="1"/>
          <p:nvPr/>
        </p:nvSpPr>
        <p:spPr>
          <a:xfrm>
            <a:off x="5049661" y="5414111"/>
            <a:ext cx="1749646" cy="523220"/>
          </a:xfrm>
          <a:prstGeom prst="rect">
            <a:avLst/>
          </a:prstGeom>
          <a:noFill/>
          <a:ln>
            <a:solidFill>
              <a:srgbClr val="FF0000"/>
            </a:solidFill>
          </a:ln>
        </p:spPr>
        <p:txBody>
          <a:bodyPr wrap="none" rtlCol="0">
            <a:spAutoFit/>
          </a:bodyPr>
          <a:lstStyle/>
          <a:p>
            <a:r>
              <a:rPr lang="de-DE" sz="2800" b="1" dirty="0">
                <a:solidFill>
                  <a:srgbClr val="FF0000"/>
                </a:solidFill>
              </a:rPr>
              <a:t>RED TEAM</a:t>
            </a:r>
          </a:p>
        </p:txBody>
      </p:sp>
      <p:sp>
        <p:nvSpPr>
          <p:cNvPr id="14" name="Textfeld 13">
            <a:extLst>
              <a:ext uri="{FF2B5EF4-FFF2-40B4-BE49-F238E27FC236}">
                <a16:creationId xmlns:a16="http://schemas.microsoft.com/office/drawing/2014/main" id="{29A9125F-BF10-BBDE-1A96-3C65EF9C11D0}"/>
              </a:ext>
            </a:extLst>
          </p:cNvPr>
          <p:cNvSpPr txBox="1"/>
          <p:nvPr/>
        </p:nvSpPr>
        <p:spPr>
          <a:xfrm>
            <a:off x="6948245" y="5414111"/>
            <a:ext cx="2598917" cy="523220"/>
          </a:xfrm>
          <a:prstGeom prst="rect">
            <a:avLst/>
          </a:prstGeom>
          <a:noFill/>
          <a:ln>
            <a:solidFill>
              <a:schemeClr val="accent2">
                <a:lumMod val="50000"/>
              </a:schemeClr>
            </a:solidFill>
          </a:ln>
        </p:spPr>
        <p:txBody>
          <a:bodyPr wrap="none" rtlCol="0">
            <a:spAutoFit/>
          </a:bodyPr>
          <a:lstStyle/>
          <a:p>
            <a:r>
              <a:rPr lang="de-DE" sz="2800" b="1" dirty="0">
                <a:solidFill>
                  <a:schemeClr val="accent2">
                    <a:lumMod val="50000"/>
                  </a:schemeClr>
                </a:solidFill>
              </a:rPr>
              <a:t>MAROON TEAM</a:t>
            </a:r>
          </a:p>
        </p:txBody>
      </p:sp>
      <p:sp>
        <p:nvSpPr>
          <p:cNvPr id="15" name="Textfeld 14">
            <a:extLst>
              <a:ext uri="{FF2B5EF4-FFF2-40B4-BE49-F238E27FC236}">
                <a16:creationId xmlns:a16="http://schemas.microsoft.com/office/drawing/2014/main" id="{D7920651-415B-E2CF-AA4A-5E993DF496B3}"/>
              </a:ext>
            </a:extLst>
          </p:cNvPr>
          <p:cNvSpPr txBox="1"/>
          <p:nvPr/>
        </p:nvSpPr>
        <p:spPr>
          <a:xfrm>
            <a:off x="9696100" y="5414111"/>
            <a:ext cx="1996509" cy="523220"/>
          </a:xfrm>
          <a:prstGeom prst="rect">
            <a:avLst/>
          </a:prstGeom>
          <a:noFill/>
          <a:ln>
            <a:solidFill>
              <a:srgbClr val="FFFF00"/>
            </a:solidFill>
          </a:ln>
        </p:spPr>
        <p:txBody>
          <a:bodyPr wrap="none" rtlCol="0">
            <a:spAutoFit/>
          </a:bodyPr>
          <a:lstStyle/>
          <a:p>
            <a:r>
              <a:rPr lang="de-DE" sz="2800" b="1" dirty="0">
                <a:solidFill>
                  <a:srgbClr val="FFFF00"/>
                </a:solidFill>
              </a:rPr>
              <a:t>GOLD TEAM</a:t>
            </a:r>
          </a:p>
        </p:txBody>
      </p:sp>
    </p:spTree>
    <p:extLst>
      <p:ext uri="{BB962C8B-B14F-4D97-AF65-F5344CB8AC3E}">
        <p14:creationId xmlns:p14="http://schemas.microsoft.com/office/powerpoint/2010/main" val="33391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Schwierigkeiten</a:t>
            </a:r>
          </a:p>
        </p:txBody>
      </p:sp>
      <p:sp>
        <p:nvSpPr>
          <p:cNvPr id="5" name="Textfeld 4">
            <a:extLst>
              <a:ext uri="{FF2B5EF4-FFF2-40B4-BE49-F238E27FC236}">
                <a16:creationId xmlns:a16="http://schemas.microsoft.com/office/drawing/2014/main" id="{EE48C36C-0403-94D2-F505-796B9E922D34}"/>
              </a:ext>
            </a:extLst>
          </p:cNvPr>
          <p:cNvSpPr txBox="1"/>
          <p:nvPr/>
        </p:nvSpPr>
        <p:spPr>
          <a:xfrm>
            <a:off x="685801" y="1881201"/>
            <a:ext cx="1784719" cy="369332"/>
          </a:xfrm>
          <a:prstGeom prst="rect">
            <a:avLst/>
          </a:prstGeom>
          <a:noFill/>
          <a:ln>
            <a:solidFill>
              <a:schemeClr val="accent1">
                <a:lumMod val="40000"/>
                <a:lumOff val="60000"/>
              </a:schemeClr>
            </a:solidFill>
          </a:ln>
        </p:spPr>
        <p:txBody>
          <a:bodyPr wrap="none" rtlCol="0">
            <a:spAutoFit/>
          </a:bodyPr>
          <a:lstStyle/>
          <a:p>
            <a:r>
              <a:rPr lang="de-DE" dirty="0"/>
              <a:t>Launch Windows</a:t>
            </a:r>
          </a:p>
        </p:txBody>
      </p:sp>
      <p:sp>
        <p:nvSpPr>
          <p:cNvPr id="3" name="Textfeld 2">
            <a:extLst>
              <a:ext uri="{FF2B5EF4-FFF2-40B4-BE49-F238E27FC236}">
                <a16:creationId xmlns:a16="http://schemas.microsoft.com/office/drawing/2014/main" id="{16218F08-415B-459C-8C46-DEBE66A5C33C}"/>
              </a:ext>
            </a:extLst>
          </p:cNvPr>
          <p:cNvSpPr txBox="1"/>
          <p:nvPr/>
        </p:nvSpPr>
        <p:spPr>
          <a:xfrm>
            <a:off x="2602346" y="1881201"/>
            <a:ext cx="812467" cy="369332"/>
          </a:xfrm>
          <a:prstGeom prst="rect">
            <a:avLst/>
          </a:prstGeom>
          <a:noFill/>
          <a:ln>
            <a:solidFill>
              <a:schemeClr val="accent1">
                <a:lumMod val="40000"/>
                <a:lumOff val="60000"/>
              </a:schemeClr>
            </a:solidFill>
          </a:ln>
        </p:spPr>
        <p:txBody>
          <a:bodyPr wrap="none" rtlCol="0">
            <a:spAutoFit/>
          </a:bodyPr>
          <a:lstStyle/>
          <a:p>
            <a:r>
              <a:rPr lang="de-DE" dirty="0"/>
              <a:t>Rocket</a:t>
            </a:r>
          </a:p>
        </p:txBody>
      </p:sp>
      <p:sp>
        <p:nvSpPr>
          <p:cNvPr id="4" name="Textfeld 3">
            <a:extLst>
              <a:ext uri="{FF2B5EF4-FFF2-40B4-BE49-F238E27FC236}">
                <a16:creationId xmlns:a16="http://schemas.microsoft.com/office/drawing/2014/main" id="{F25D0C2B-5135-3D17-D88A-16861BCA2DAF}"/>
              </a:ext>
            </a:extLst>
          </p:cNvPr>
          <p:cNvSpPr txBox="1"/>
          <p:nvPr/>
        </p:nvSpPr>
        <p:spPr>
          <a:xfrm>
            <a:off x="3546639" y="1881201"/>
            <a:ext cx="1673022" cy="369332"/>
          </a:xfrm>
          <a:prstGeom prst="rect">
            <a:avLst/>
          </a:prstGeom>
          <a:noFill/>
          <a:ln>
            <a:solidFill>
              <a:schemeClr val="accent1">
                <a:lumMod val="40000"/>
                <a:lumOff val="60000"/>
              </a:schemeClr>
            </a:solidFill>
          </a:ln>
        </p:spPr>
        <p:txBody>
          <a:bodyPr wrap="none" rtlCol="0">
            <a:spAutoFit/>
          </a:bodyPr>
          <a:lstStyle/>
          <a:p>
            <a:r>
              <a:rPr lang="de-DE" dirty="0"/>
              <a:t>Communication</a:t>
            </a:r>
          </a:p>
        </p:txBody>
      </p:sp>
      <p:sp>
        <p:nvSpPr>
          <p:cNvPr id="6" name="Textfeld 5">
            <a:extLst>
              <a:ext uri="{FF2B5EF4-FFF2-40B4-BE49-F238E27FC236}">
                <a16:creationId xmlns:a16="http://schemas.microsoft.com/office/drawing/2014/main" id="{E9371B9C-66C7-8210-F762-9732012788C8}"/>
              </a:ext>
            </a:extLst>
          </p:cNvPr>
          <p:cNvSpPr txBox="1"/>
          <p:nvPr/>
        </p:nvSpPr>
        <p:spPr>
          <a:xfrm>
            <a:off x="5351487" y="1881201"/>
            <a:ext cx="832279" cy="369332"/>
          </a:xfrm>
          <a:prstGeom prst="rect">
            <a:avLst/>
          </a:prstGeom>
          <a:noFill/>
          <a:ln>
            <a:solidFill>
              <a:schemeClr val="accent1">
                <a:lumMod val="40000"/>
                <a:lumOff val="60000"/>
              </a:schemeClr>
            </a:solidFill>
          </a:ln>
        </p:spPr>
        <p:txBody>
          <a:bodyPr wrap="none" rtlCol="0">
            <a:spAutoFit/>
          </a:bodyPr>
          <a:lstStyle/>
          <a:p>
            <a:r>
              <a:rPr lang="de-DE" dirty="0"/>
              <a:t>Lander</a:t>
            </a:r>
          </a:p>
        </p:txBody>
      </p:sp>
      <p:sp>
        <p:nvSpPr>
          <p:cNvPr id="7" name="Textfeld 6">
            <a:extLst>
              <a:ext uri="{FF2B5EF4-FFF2-40B4-BE49-F238E27FC236}">
                <a16:creationId xmlns:a16="http://schemas.microsoft.com/office/drawing/2014/main" id="{BE81B947-956E-87AD-8F4C-CEFA984D4B86}"/>
              </a:ext>
            </a:extLst>
          </p:cNvPr>
          <p:cNvSpPr txBox="1"/>
          <p:nvPr/>
        </p:nvSpPr>
        <p:spPr>
          <a:xfrm>
            <a:off x="6315592" y="1881201"/>
            <a:ext cx="1772408" cy="369332"/>
          </a:xfrm>
          <a:prstGeom prst="rect">
            <a:avLst/>
          </a:prstGeom>
          <a:noFill/>
          <a:ln>
            <a:solidFill>
              <a:schemeClr val="accent1">
                <a:lumMod val="40000"/>
                <a:lumOff val="60000"/>
              </a:schemeClr>
            </a:solidFill>
          </a:ln>
        </p:spPr>
        <p:txBody>
          <a:bodyPr wrap="none" rtlCol="0">
            <a:spAutoFit/>
          </a:bodyPr>
          <a:lstStyle/>
          <a:p>
            <a:r>
              <a:rPr lang="de-DE" dirty="0" err="1"/>
              <a:t>Contigency</a:t>
            </a:r>
            <a:r>
              <a:rPr lang="de-DE" dirty="0"/>
              <a:t> Plans</a:t>
            </a:r>
          </a:p>
        </p:txBody>
      </p:sp>
      <p:sp>
        <p:nvSpPr>
          <p:cNvPr id="8" name="Textfeld 7">
            <a:extLst>
              <a:ext uri="{FF2B5EF4-FFF2-40B4-BE49-F238E27FC236}">
                <a16:creationId xmlns:a16="http://schemas.microsoft.com/office/drawing/2014/main" id="{3ED73EF8-BE29-7F96-313A-09E3E9DF25AF}"/>
              </a:ext>
            </a:extLst>
          </p:cNvPr>
          <p:cNvSpPr txBox="1"/>
          <p:nvPr/>
        </p:nvSpPr>
        <p:spPr>
          <a:xfrm>
            <a:off x="8224528" y="1887298"/>
            <a:ext cx="1365126" cy="369332"/>
          </a:xfrm>
          <a:prstGeom prst="rect">
            <a:avLst/>
          </a:prstGeom>
          <a:noFill/>
          <a:ln>
            <a:solidFill>
              <a:schemeClr val="accent1">
                <a:lumMod val="40000"/>
                <a:lumOff val="60000"/>
              </a:schemeClr>
            </a:solidFill>
          </a:ln>
        </p:spPr>
        <p:txBody>
          <a:bodyPr wrap="square" rtlCol="0">
            <a:spAutoFit/>
          </a:bodyPr>
          <a:lstStyle/>
          <a:p>
            <a:r>
              <a:rPr lang="de-DE" dirty="0" err="1"/>
              <a:t>Psychology</a:t>
            </a:r>
            <a:endParaRPr lang="de-DE" dirty="0"/>
          </a:p>
        </p:txBody>
      </p:sp>
      <p:sp>
        <p:nvSpPr>
          <p:cNvPr id="9" name="Textfeld 8">
            <a:extLst>
              <a:ext uri="{FF2B5EF4-FFF2-40B4-BE49-F238E27FC236}">
                <a16:creationId xmlns:a16="http://schemas.microsoft.com/office/drawing/2014/main" id="{1291C455-C8BF-BE27-E73B-E82C5A80335F}"/>
              </a:ext>
            </a:extLst>
          </p:cNvPr>
          <p:cNvSpPr txBox="1"/>
          <p:nvPr/>
        </p:nvSpPr>
        <p:spPr>
          <a:xfrm>
            <a:off x="9762570" y="1881201"/>
            <a:ext cx="881740" cy="369332"/>
          </a:xfrm>
          <a:prstGeom prst="rect">
            <a:avLst/>
          </a:prstGeom>
          <a:noFill/>
          <a:ln>
            <a:solidFill>
              <a:schemeClr val="accent1">
                <a:lumMod val="40000"/>
                <a:lumOff val="60000"/>
              </a:schemeClr>
            </a:solidFill>
          </a:ln>
        </p:spPr>
        <p:txBody>
          <a:bodyPr wrap="square" rtlCol="0">
            <a:spAutoFit/>
          </a:bodyPr>
          <a:lstStyle/>
          <a:p>
            <a:r>
              <a:rPr lang="de-DE" dirty="0"/>
              <a:t>Health</a:t>
            </a:r>
          </a:p>
        </p:txBody>
      </p:sp>
      <p:sp>
        <p:nvSpPr>
          <p:cNvPr id="10" name="Textfeld 9">
            <a:extLst>
              <a:ext uri="{FF2B5EF4-FFF2-40B4-BE49-F238E27FC236}">
                <a16:creationId xmlns:a16="http://schemas.microsoft.com/office/drawing/2014/main" id="{40593437-C155-0E9C-E8FC-286F013CCF37}"/>
              </a:ext>
            </a:extLst>
          </p:cNvPr>
          <p:cNvSpPr txBox="1"/>
          <p:nvPr/>
        </p:nvSpPr>
        <p:spPr>
          <a:xfrm>
            <a:off x="10817226" y="1881201"/>
            <a:ext cx="1273174" cy="369332"/>
          </a:xfrm>
          <a:prstGeom prst="rect">
            <a:avLst/>
          </a:prstGeom>
          <a:noFill/>
          <a:ln>
            <a:solidFill>
              <a:schemeClr val="accent1">
                <a:lumMod val="40000"/>
                <a:lumOff val="60000"/>
              </a:schemeClr>
            </a:solidFill>
          </a:ln>
        </p:spPr>
        <p:txBody>
          <a:bodyPr wrap="square" rtlCol="0">
            <a:spAutoFit/>
          </a:bodyPr>
          <a:lstStyle/>
          <a:p>
            <a:r>
              <a:rPr lang="de-DE" dirty="0"/>
              <a:t>Space Suits</a:t>
            </a:r>
          </a:p>
        </p:txBody>
      </p:sp>
      <p:sp>
        <p:nvSpPr>
          <p:cNvPr id="11" name="Textfeld 10">
            <a:extLst>
              <a:ext uri="{FF2B5EF4-FFF2-40B4-BE49-F238E27FC236}">
                <a16:creationId xmlns:a16="http://schemas.microsoft.com/office/drawing/2014/main" id="{8F7DACB0-BA7E-9A5E-B648-147B1EA34799}"/>
              </a:ext>
            </a:extLst>
          </p:cNvPr>
          <p:cNvSpPr txBox="1"/>
          <p:nvPr/>
        </p:nvSpPr>
        <p:spPr>
          <a:xfrm>
            <a:off x="685801" y="5414111"/>
            <a:ext cx="1901161" cy="523220"/>
          </a:xfrm>
          <a:prstGeom prst="rect">
            <a:avLst/>
          </a:prstGeom>
          <a:noFill/>
          <a:ln>
            <a:solidFill>
              <a:schemeClr val="bg2">
                <a:lumMod val="60000"/>
                <a:lumOff val="40000"/>
              </a:schemeClr>
            </a:solidFill>
          </a:ln>
        </p:spPr>
        <p:txBody>
          <a:bodyPr wrap="none" rtlCol="0">
            <a:spAutoFit/>
          </a:bodyPr>
          <a:lstStyle/>
          <a:p>
            <a:r>
              <a:rPr lang="de-DE" sz="2800" b="1" dirty="0">
                <a:solidFill>
                  <a:schemeClr val="bg2">
                    <a:lumMod val="40000"/>
                    <a:lumOff val="60000"/>
                  </a:schemeClr>
                </a:solidFill>
              </a:rPr>
              <a:t>BLUE TEAM</a:t>
            </a:r>
          </a:p>
        </p:txBody>
      </p:sp>
      <p:sp>
        <p:nvSpPr>
          <p:cNvPr id="12" name="Textfeld 11">
            <a:extLst>
              <a:ext uri="{FF2B5EF4-FFF2-40B4-BE49-F238E27FC236}">
                <a16:creationId xmlns:a16="http://schemas.microsoft.com/office/drawing/2014/main" id="{1535B4EF-EB13-1628-90AE-6F3B4C98409B}"/>
              </a:ext>
            </a:extLst>
          </p:cNvPr>
          <p:cNvSpPr txBox="1"/>
          <p:nvPr/>
        </p:nvSpPr>
        <p:spPr>
          <a:xfrm>
            <a:off x="2735900" y="5414111"/>
            <a:ext cx="2164823" cy="523220"/>
          </a:xfrm>
          <a:prstGeom prst="rect">
            <a:avLst/>
          </a:prstGeom>
          <a:noFill/>
          <a:ln>
            <a:solidFill>
              <a:schemeClr val="accent6"/>
            </a:solidFill>
          </a:ln>
        </p:spPr>
        <p:txBody>
          <a:bodyPr wrap="none" rtlCol="0">
            <a:spAutoFit/>
          </a:bodyPr>
          <a:lstStyle/>
          <a:p>
            <a:r>
              <a:rPr lang="de-DE" sz="2800" b="1" dirty="0">
                <a:solidFill>
                  <a:schemeClr val="accent6"/>
                </a:solidFill>
              </a:rPr>
              <a:t>GREEN TEAM</a:t>
            </a:r>
          </a:p>
        </p:txBody>
      </p:sp>
      <p:sp>
        <p:nvSpPr>
          <p:cNvPr id="13" name="Textfeld 12">
            <a:extLst>
              <a:ext uri="{FF2B5EF4-FFF2-40B4-BE49-F238E27FC236}">
                <a16:creationId xmlns:a16="http://schemas.microsoft.com/office/drawing/2014/main" id="{12D588C2-F05C-2A5A-DE6C-05C2A519E453}"/>
              </a:ext>
            </a:extLst>
          </p:cNvPr>
          <p:cNvSpPr txBox="1"/>
          <p:nvPr/>
        </p:nvSpPr>
        <p:spPr>
          <a:xfrm>
            <a:off x="5049661" y="5414111"/>
            <a:ext cx="1749646" cy="523220"/>
          </a:xfrm>
          <a:prstGeom prst="rect">
            <a:avLst/>
          </a:prstGeom>
          <a:noFill/>
          <a:ln>
            <a:solidFill>
              <a:srgbClr val="FF0000"/>
            </a:solidFill>
          </a:ln>
        </p:spPr>
        <p:txBody>
          <a:bodyPr wrap="none" rtlCol="0">
            <a:spAutoFit/>
          </a:bodyPr>
          <a:lstStyle/>
          <a:p>
            <a:r>
              <a:rPr lang="de-DE" sz="2800" b="1" dirty="0">
                <a:solidFill>
                  <a:srgbClr val="FF0000"/>
                </a:solidFill>
              </a:rPr>
              <a:t>RED TEAM</a:t>
            </a:r>
          </a:p>
        </p:txBody>
      </p:sp>
      <p:sp>
        <p:nvSpPr>
          <p:cNvPr id="14" name="Textfeld 13">
            <a:extLst>
              <a:ext uri="{FF2B5EF4-FFF2-40B4-BE49-F238E27FC236}">
                <a16:creationId xmlns:a16="http://schemas.microsoft.com/office/drawing/2014/main" id="{29A9125F-BF10-BBDE-1A96-3C65EF9C11D0}"/>
              </a:ext>
            </a:extLst>
          </p:cNvPr>
          <p:cNvSpPr txBox="1"/>
          <p:nvPr/>
        </p:nvSpPr>
        <p:spPr>
          <a:xfrm>
            <a:off x="6948245" y="5414111"/>
            <a:ext cx="2598917" cy="523220"/>
          </a:xfrm>
          <a:prstGeom prst="rect">
            <a:avLst/>
          </a:prstGeom>
          <a:noFill/>
          <a:ln>
            <a:solidFill>
              <a:schemeClr val="accent2">
                <a:lumMod val="50000"/>
              </a:schemeClr>
            </a:solidFill>
          </a:ln>
        </p:spPr>
        <p:txBody>
          <a:bodyPr wrap="none" rtlCol="0">
            <a:spAutoFit/>
          </a:bodyPr>
          <a:lstStyle/>
          <a:p>
            <a:r>
              <a:rPr lang="de-DE" sz="2800" b="1" dirty="0">
                <a:solidFill>
                  <a:schemeClr val="accent2">
                    <a:lumMod val="50000"/>
                  </a:schemeClr>
                </a:solidFill>
              </a:rPr>
              <a:t>MAROON TEAM</a:t>
            </a:r>
          </a:p>
        </p:txBody>
      </p:sp>
      <p:sp>
        <p:nvSpPr>
          <p:cNvPr id="15" name="Textfeld 14">
            <a:extLst>
              <a:ext uri="{FF2B5EF4-FFF2-40B4-BE49-F238E27FC236}">
                <a16:creationId xmlns:a16="http://schemas.microsoft.com/office/drawing/2014/main" id="{D7920651-415B-E2CF-AA4A-5E993DF496B3}"/>
              </a:ext>
            </a:extLst>
          </p:cNvPr>
          <p:cNvSpPr txBox="1"/>
          <p:nvPr/>
        </p:nvSpPr>
        <p:spPr>
          <a:xfrm>
            <a:off x="9696100" y="5414111"/>
            <a:ext cx="1996509" cy="523220"/>
          </a:xfrm>
          <a:prstGeom prst="rect">
            <a:avLst/>
          </a:prstGeom>
          <a:noFill/>
          <a:ln>
            <a:solidFill>
              <a:srgbClr val="FFFF00"/>
            </a:solidFill>
          </a:ln>
        </p:spPr>
        <p:txBody>
          <a:bodyPr wrap="none" rtlCol="0">
            <a:spAutoFit/>
          </a:bodyPr>
          <a:lstStyle/>
          <a:p>
            <a:r>
              <a:rPr lang="de-DE" sz="2800" b="1" dirty="0">
                <a:solidFill>
                  <a:srgbClr val="FFFF00"/>
                </a:solidFill>
              </a:rPr>
              <a:t>GOLD TEAM</a:t>
            </a:r>
          </a:p>
        </p:txBody>
      </p:sp>
      <p:cxnSp>
        <p:nvCxnSpPr>
          <p:cNvPr id="17" name="Gerade Verbindung mit Pfeil 16">
            <a:extLst>
              <a:ext uri="{FF2B5EF4-FFF2-40B4-BE49-F238E27FC236}">
                <a16:creationId xmlns:a16="http://schemas.microsoft.com/office/drawing/2014/main" id="{D39C26A5-9175-0DA3-B521-BE25CA686F4A}"/>
              </a:ext>
            </a:extLst>
          </p:cNvPr>
          <p:cNvCxnSpPr>
            <a:cxnSpLocks/>
          </p:cNvCxnSpPr>
          <p:nvPr/>
        </p:nvCxnSpPr>
        <p:spPr>
          <a:xfrm>
            <a:off x="1597891" y="2475346"/>
            <a:ext cx="4174836" cy="2835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14E3C795-60E3-DE70-F542-1F8501CE9E12}"/>
              </a:ext>
            </a:extLst>
          </p:cNvPr>
          <p:cNvCxnSpPr>
            <a:cxnSpLocks/>
          </p:cNvCxnSpPr>
          <p:nvPr/>
        </p:nvCxnSpPr>
        <p:spPr>
          <a:xfrm>
            <a:off x="2895600" y="2475345"/>
            <a:ext cx="3200400" cy="2835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BDD59FFB-C89F-4813-4674-152298B234B4}"/>
              </a:ext>
            </a:extLst>
          </p:cNvPr>
          <p:cNvCxnSpPr>
            <a:cxnSpLocks/>
          </p:cNvCxnSpPr>
          <p:nvPr/>
        </p:nvCxnSpPr>
        <p:spPr>
          <a:xfrm>
            <a:off x="4331857" y="2372143"/>
            <a:ext cx="6312453" cy="2938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0207637A-18AC-0F3B-A27B-56B377C56990}"/>
              </a:ext>
            </a:extLst>
          </p:cNvPr>
          <p:cNvCxnSpPr>
            <a:cxnSpLocks/>
          </p:cNvCxnSpPr>
          <p:nvPr/>
        </p:nvCxnSpPr>
        <p:spPr>
          <a:xfrm>
            <a:off x="5842000" y="2366046"/>
            <a:ext cx="2246000" cy="3048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75112DA-5C89-A9C7-C922-DFFED925F322}"/>
              </a:ext>
            </a:extLst>
          </p:cNvPr>
          <p:cNvCxnSpPr>
            <a:cxnSpLocks/>
          </p:cNvCxnSpPr>
          <p:nvPr/>
        </p:nvCxnSpPr>
        <p:spPr>
          <a:xfrm>
            <a:off x="7111422" y="2296067"/>
            <a:ext cx="3705804" cy="293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D46BCDBB-20B7-743F-2892-E5CB7C3E5978}"/>
              </a:ext>
            </a:extLst>
          </p:cNvPr>
          <p:cNvCxnSpPr>
            <a:cxnSpLocks/>
          </p:cNvCxnSpPr>
          <p:nvPr/>
        </p:nvCxnSpPr>
        <p:spPr>
          <a:xfrm flipH="1">
            <a:off x="3884671" y="2414540"/>
            <a:ext cx="4990894" cy="2896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7B628E5F-52ED-B5AB-2E53-CBD0F7733A28}"/>
              </a:ext>
            </a:extLst>
          </p:cNvPr>
          <p:cNvCxnSpPr>
            <a:cxnSpLocks/>
          </p:cNvCxnSpPr>
          <p:nvPr/>
        </p:nvCxnSpPr>
        <p:spPr>
          <a:xfrm flipH="1">
            <a:off x="4406944" y="2353735"/>
            <a:ext cx="5863892" cy="2978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19BDF72E-455B-5337-F520-03743F244F76}"/>
              </a:ext>
            </a:extLst>
          </p:cNvPr>
          <p:cNvCxnSpPr>
            <a:cxnSpLocks/>
            <a:stCxn id="10" idx="2"/>
          </p:cNvCxnSpPr>
          <p:nvPr/>
        </p:nvCxnSpPr>
        <p:spPr>
          <a:xfrm flipH="1">
            <a:off x="1636381" y="2250533"/>
            <a:ext cx="9817432" cy="3060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00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7DFF-E63B-16A4-DD0D-EB28D27E3F2A}"/>
              </a:ext>
            </a:extLst>
          </p:cNvPr>
          <p:cNvSpPr>
            <a:spLocks noGrp="1"/>
          </p:cNvSpPr>
          <p:nvPr>
            <p:ph type="title"/>
          </p:nvPr>
        </p:nvSpPr>
        <p:spPr/>
        <p:txBody>
          <a:bodyPr/>
          <a:lstStyle/>
          <a:p>
            <a:pPr algn="ctr"/>
            <a:r>
              <a:rPr lang="de-DE" b="1" dirty="0"/>
              <a:t>Schwierigkeiten</a:t>
            </a:r>
          </a:p>
        </p:txBody>
      </p:sp>
      <p:sp>
        <p:nvSpPr>
          <p:cNvPr id="5" name="Textfeld 4">
            <a:extLst>
              <a:ext uri="{FF2B5EF4-FFF2-40B4-BE49-F238E27FC236}">
                <a16:creationId xmlns:a16="http://schemas.microsoft.com/office/drawing/2014/main" id="{EE48C36C-0403-94D2-F505-796B9E922D34}"/>
              </a:ext>
            </a:extLst>
          </p:cNvPr>
          <p:cNvSpPr txBox="1"/>
          <p:nvPr/>
        </p:nvSpPr>
        <p:spPr>
          <a:xfrm>
            <a:off x="685801" y="1881201"/>
            <a:ext cx="1784719" cy="369332"/>
          </a:xfrm>
          <a:prstGeom prst="rect">
            <a:avLst/>
          </a:prstGeom>
          <a:noFill/>
          <a:ln>
            <a:solidFill>
              <a:schemeClr val="accent1">
                <a:lumMod val="40000"/>
                <a:lumOff val="60000"/>
              </a:schemeClr>
            </a:solidFill>
          </a:ln>
        </p:spPr>
        <p:txBody>
          <a:bodyPr wrap="none" rtlCol="0">
            <a:spAutoFit/>
          </a:bodyPr>
          <a:lstStyle/>
          <a:p>
            <a:r>
              <a:rPr lang="de-DE" dirty="0"/>
              <a:t>Launch Windows</a:t>
            </a:r>
          </a:p>
        </p:txBody>
      </p:sp>
      <p:sp>
        <p:nvSpPr>
          <p:cNvPr id="3" name="Textfeld 2">
            <a:extLst>
              <a:ext uri="{FF2B5EF4-FFF2-40B4-BE49-F238E27FC236}">
                <a16:creationId xmlns:a16="http://schemas.microsoft.com/office/drawing/2014/main" id="{16218F08-415B-459C-8C46-DEBE66A5C33C}"/>
              </a:ext>
            </a:extLst>
          </p:cNvPr>
          <p:cNvSpPr txBox="1"/>
          <p:nvPr/>
        </p:nvSpPr>
        <p:spPr>
          <a:xfrm>
            <a:off x="2602346" y="1881201"/>
            <a:ext cx="812467" cy="369332"/>
          </a:xfrm>
          <a:prstGeom prst="rect">
            <a:avLst/>
          </a:prstGeom>
          <a:noFill/>
          <a:ln>
            <a:solidFill>
              <a:schemeClr val="accent1">
                <a:lumMod val="40000"/>
                <a:lumOff val="60000"/>
              </a:schemeClr>
            </a:solidFill>
          </a:ln>
        </p:spPr>
        <p:txBody>
          <a:bodyPr wrap="none" rtlCol="0">
            <a:spAutoFit/>
          </a:bodyPr>
          <a:lstStyle/>
          <a:p>
            <a:r>
              <a:rPr lang="de-DE" dirty="0"/>
              <a:t>Rocket</a:t>
            </a:r>
          </a:p>
        </p:txBody>
      </p:sp>
      <p:sp>
        <p:nvSpPr>
          <p:cNvPr id="4" name="Textfeld 3">
            <a:extLst>
              <a:ext uri="{FF2B5EF4-FFF2-40B4-BE49-F238E27FC236}">
                <a16:creationId xmlns:a16="http://schemas.microsoft.com/office/drawing/2014/main" id="{F25D0C2B-5135-3D17-D88A-16861BCA2DAF}"/>
              </a:ext>
            </a:extLst>
          </p:cNvPr>
          <p:cNvSpPr txBox="1"/>
          <p:nvPr/>
        </p:nvSpPr>
        <p:spPr>
          <a:xfrm>
            <a:off x="3546639" y="1881201"/>
            <a:ext cx="1673022" cy="369332"/>
          </a:xfrm>
          <a:prstGeom prst="rect">
            <a:avLst/>
          </a:prstGeom>
          <a:noFill/>
          <a:ln>
            <a:solidFill>
              <a:schemeClr val="accent1">
                <a:lumMod val="40000"/>
                <a:lumOff val="60000"/>
              </a:schemeClr>
            </a:solidFill>
          </a:ln>
        </p:spPr>
        <p:txBody>
          <a:bodyPr wrap="none" rtlCol="0">
            <a:spAutoFit/>
          </a:bodyPr>
          <a:lstStyle/>
          <a:p>
            <a:r>
              <a:rPr lang="de-DE" dirty="0"/>
              <a:t>Communication</a:t>
            </a:r>
          </a:p>
        </p:txBody>
      </p:sp>
      <p:sp>
        <p:nvSpPr>
          <p:cNvPr id="6" name="Textfeld 5">
            <a:extLst>
              <a:ext uri="{FF2B5EF4-FFF2-40B4-BE49-F238E27FC236}">
                <a16:creationId xmlns:a16="http://schemas.microsoft.com/office/drawing/2014/main" id="{E9371B9C-66C7-8210-F762-9732012788C8}"/>
              </a:ext>
            </a:extLst>
          </p:cNvPr>
          <p:cNvSpPr txBox="1"/>
          <p:nvPr/>
        </p:nvSpPr>
        <p:spPr>
          <a:xfrm>
            <a:off x="5351487" y="1881201"/>
            <a:ext cx="832279" cy="369332"/>
          </a:xfrm>
          <a:prstGeom prst="rect">
            <a:avLst/>
          </a:prstGeom>
          <a:noFill/>
          <a:ln>
            <a:solidFill>
              <a:schemeClr val="accent1">
                <a:lumMod val="40000"/>
                <a:lumOff val="60000"/>
              </a:schemeClr>
            </a:solidFill>
          </a:ln>
        </p:spPr>
        <p:txBody>
          <a:bodyPr wrap="none" rtlCol="0">
            <a:spAutoFit/>
          </a:bodyPr>
          <a:lstStyle/>
          <a:p>
            <a:r>
              <a:rPr lang="de-DE" dirty="0"/>
              <a:t>Lander</a:t>
            </a:r>
          </a:p>
        </p:txBody>
      </p:sp>
      <p:sp>
        <p:nvSpPr>
          <p:cNvPr id="7" name="Textfeld 6">
            <a:extLst>
              <a:ext uri="{FF2B5EF4-FFF2-40B4-BE49-F238E27FC236}">
                <a16:creationId xmlns:a16="http://schemas.microsoft.com/office/drawing/2014/main" id="{BE81B947-956E-87AD-8F4C-CEFA984D4B86}"/>
              </a:ext>
            </a:extLst>
          </p:cNvPr>
          <p:cNvSpPr txBox="1"/>
          <p:nvPr/>
        </p:nvSpPr>
        <p:spPr>
          <a:xfrm>
            <a:off x="6315592" y="1881201"/>
            <a:ext cx="1772408" cy="369332"/>
          </a:xfrm>
          <a:prstGeom prst="rect">
            <a:avLst/>
          </a:prstGeom>
          <a:noFill/>
          <a:ln>
            <a:solidFill>
              <a:schemeClr val="accent1">
                <a:lumMod val="40000"/>
                <a:lumOff val="60000"/>
              </a:schemeClr>
            </a:solidFill>
          </a:ln>
        </p:spPr>
        <p:txBody>
          <a:bodyPr wrap="none" rtlCol="0">
            <a:spAutoFit/>
          </a:bodyPr>
          <a:lstStyle/>
          <a:p>
            <a:r>
              <a:rPr lang="de-DE" dirty="0" err="1"/>
              <a:t>Contigency</a:t>
            </a:r>
            <a:r>
              <a:rPr lang="de-DE" dirty="0"/>
              <a:t> Plans</a:t>
            </a:r>
          </a:p>
        </p:txBody>
      </p:sp>
      <p:sp>
        <p:nvSpPr>
          <p:cNvPr id="8" name="Textfeld 7">
            <a:extLst>
              <a:ext uri="{FF2B5EF4-FFF2-40B4-BE49-F238E27FC236}">
                <a16:creationId xmlns:a16="http://schemas.microsoft.com/office/drawing/2014/main" id="{3ED73EF8-BE29-7F96-313A-09E3E9DF25AF}"/>
              </a:ext>
            </a:extLst>
          </p:cNvPr>
          <p:cNvSpPr txBox="1"/>
          <p:nvPr/>
        </p:nvSpPr>
        <p:spPr>
          <a:xfrm>
            <a:off x="8224528" y="1887298"/>
            <a:ext cx="1365126" cy="369332"/>
          </a:xfrm>
          <a:prstGeom prst="rect">
            <a:avLst/>
          </a:prstGeom>
          <a:noFill/>
          <a:ln>
            <a:solidFill>
              <a:schemeClr val="accent1">
                <a:lumMod val="40000"/>
                <a:lumOff val="60000"/>
              </a:schemeClr>
            </a:solidFill>
          </a:ln>
        </p:spPr>
        <p:txBody>
          <a:bodyPr wrap="square" rtlCol="0">
            <a:spAutoFit/>
          </a:bodyPr>
          <a:lstStyle/>
          <a:p>
            <a:r>
              <a:rPr lang="de-DE" dirty="0" err="1"/>
              <a:t>Psychology</a:t>
            </a:r>
            <a:endParaRPr lang="de-DE" dirty="0"/>
          </a:p>
        </p:txBody>
      </p:sp>
      <p:sp>
        <p:nvSpPr>
          <p:cNvPr id="9" name="Textfeld 8">
            <a:extLst>
              <a:ext uri="{FF2B5EF4-FFF2-40B4-BE49-F238E27FC236}">
                <a16:creationId xmlns:a16="http://schemas.microsoft.com/office/drawing/2014/main" id="{1291C455-C8BF-BE27-E73B-E82C5A80335F}"/>
              </a:ext>
            </a:extLst>
          </p:cNvPr>
          <p:cNvSpPr txBox="1"/>
          <p:nvPr/>
        </p:nvSpPr>
        <p:spPr>
          <a:xfrm>
            <a:off x="9762570" y="1881201"/>
            <a:ext cx="881740" cy="369332"/>
          </a:xfrm>
          <a:prstGeom prst="rect">
            <a:avLst/>
          </a:prstGeom>
          <a:noFill/>
          <a:ln>
            <a:solidFill>
              <a:schemeClr val="accent1">
                <a:lumMod val="40000"/>
                <a:lumOff val="60000"/>
              </a:schemeClr>
            </a:solidFill>
          </a:ln>
        </p:spPr>
        <p:txBody>
          <a:bodyPr wrap="square" rtlCol="0">
            <a:spAutoFit/>
          </a:bodyPr>
          <a:lstStyle/>
          <a:p>
            <a:r>
              <a:rPr lang="de-DE" dirty="0"/>
              <a:t>Health</a:t>
            </a:r>
          </a:p>
        </p:txBody>
      </p:sp>
      <p:sp>
        <p:nvSpPr>
          <p:cNvPr id="10" name="Textfeld 9">
            <a:extLst>
              <a:ext uri="{FF2B5EF4-FFF2-40B4-BE49-F238E27FC236}">
                <a16:creationId xmlns:a16="http://schemas.microsoft.com/office/drawing/2014/main" id="{40593437-C155-0E9C-E8FC-286F013CCF37}"/>
              </a:ext>
            </a:extLst>
          </p:cNvPr>
          <p:cNvSpPr txBox="1"/>
          <p:nvPr/>
        </p:nvSpPr>
        <p:spPr>
          <a:xfrm>
            <a:off x="10817226" y="1881201"/>
            <a:ext cx="1273174" cy="369332"/>
          </a:xfrm>
          <a:prstGeom prst="rect">
            <a:avLst/>
          </a:prstGeom>
          <a:noFill/>
          <a:ln>
            <a:solidFill>
              <a:schemeClr val="accent1">
                <a:lumMod val="40000"/>
                <a:lumOff val="60000"/>
              </a:schemeClr>
            </a:solidFill>
          </a:ln>
        </p:spPr>
        <p:txBody>
          <a:bodyPr wrap="square" rtlCol="0">
            <a:spAutoFit/>
          </a:bodyPr>
          <a:lstStyle/>
          <a:p>
            <a:r>
              <a:rPr lang="de-DE" dirty="0"/>
              <a:t>Space Suits</a:t>
            </a:r>
          </a:p>
        </p:txBody>
      </p:sp>
      <p:sp>
        <p:nvSpPr>
          <p:cNvPr id="11" name="Textfeld 10">
            <a:extLst>
              <a:ext uri="{FF2B5EF4-FFF2-40B4-BE49-F238E27FC236}">
                <a16:creationId xmlns:a16="http://schemas.microsoft.com/office/drawing/2014/main" id="{8F7DACB0-BA7E-9A5E-B648-147B1EA34799}"/>
              </a:ext>
            </a:extLst>
          </p:cNvPr>
          <p:cNvSpPr txBox="1"/>
          <p:nvPr/>
        </p:nvSpPr>
        <p:spPr>
          <a:xfrm>
            <a:off x="685801" y="5414111"/>
            <a:ext cx="1901161" cy="523220"/>
          </a:xfrm>
          <a:prstGeom prst="rect">
            <a:avLst/>
          </a:prstGeom>
          <a:noFill/>
          <a:ln>
            <a:solidFill>
              <a:schemeClr val="bg2">
                <a:lumMod val="60000"/>
                <a:lumOff val="40000"/>
              </a:schemeClr>
            </a:solidFill>
          </a:ln>
        </p:spPr>
        <p:txBody>
          <a:bodyPr wrap="none" rtlCol="0">
            <a:spAutoFit/>
          </a:bodyPr>
          <a:lstStyle/>
          <a:p>
            <a:r>
              <a:rPr lang="de-DE" sz="2800" b="1" dirty="0">
                <a:solidFill>
                  <a:schemeClr val="bg2">
                    <a:lumMod val="40000"/>
                    <a:lumOff val="60000"/>
                  </a:schemeClr>
                </a:solidFill>
              </a:rPr>
              <a:t>BLUE TEAM</a:t>
            </a:r>
          </a:p>
        </p:txBody>
      </p:sp>
      <p:sp>
        <p:nvSpPr>
          <p:cNvPr id="12" name="Textfeld 11">
            <a:extLst>
              <a:ext uri="{FF2B5EF4-FFF2-40B4-BE49-F238E27FC236}">
                <a16:creationId xmlns:a16="http://schemas.microsoft.com/office/drawing/2014/main" id="{1535B4EF-EB13-1628-90AE-6F3B4C98409B}"/>
              </a:ext>
            </a:extLst>
          </p:cNvPr>
          <p:cNvSpPr txBox="1"/>
          <p:nvPr/>
        </p:nvSpPr>
        <p:spPr>
          <a:xfrm>
            <a:off x="2735900" y="5414111"/>
            <a:ext cx="2164823" cy="523220"/>
          </a:xfrm>
          <a:prstGeom prst="rect">
            <a:avLst/>
          </a:prstGeom>
          <a:noFill/>
          <a:ln>
            <a:solidFill>
              <a:schemeClr val="accent6"/>
            </a:solidFill>
          </a:ln>
        </p:spPr>
        <p:txBody>
          <a:bodyPr wrap="none" rtlCol="0">
            <a:spAutoFit/>
          </a:bodyPr>
          <a:lstStyle/>
          <a:p>
            <a:r>
              <a:rPr lang="de-DE" sz="2800" b="1" dirty="0">
                <a:solidFill>
                  <a:schemeClr val="accent6"/>
                </a:solidFill>
              </a:rPr>
              <a:t>GREEN TEAM</a:t>
            </a:r>
          </a:p>
        </p:txBody>
      </p:sp>
      <p:sp>
        <p:nvSpPr>
          <p:cNvPr id="13" name="Textfeld 12">
            <a:extLst>
              <a:ext uri="{FF2B5EF4-FFF2-40B4-BE49-F238E27FC236}">
                <a16:creationId xmlns:a16="http://schemas.microsoft.com/office/drawing/2014/main" id="{12D588C2-F05C-2A5A-DE6C-05C2A519E453}"/>
              </a:ext>
            </a:extLst>
          </p:cNvPr>
          <p:cNvSpPr txBox="1"/>
          <p:nvPr/>
        </p:nvSpPr>
        <p:spPr>
          <a:xfrm>
            <a:off x="5049661" y="5414111"/>
            <a:ext cx="1749646" cy="523220"/>
          </a:xfrm>
          <a:prstGeom prst="rect">
            <a:avLst/>
          </a:prstGeom>
          <a:noFill/>
          <a:ln>
            <a:solidFill>
              <a:srgbClr val="FF0000"/>
            </a:solidFill>
          </a:ln>
        </p:spPr>
        <p:txBody>
          <a:bodyPr wrap="none" rtlCol="0">
            <a:spAutoFit/>
          </a:bodyPr>
          <a:lstStyle/>
          <a:p>
            <a:r>
              <a:rPr lang="de-DE" sz="2800" b="1" dirty="0">
                <a:solidFill>
                  <a:srgbClr val="FF0000"/>
                </a:solidFill>
              </a:rPr>
              <a:t>RED TEAM</a:t>
            </a:r>
          </a:p>
        </p:txBody>
      </p:sp>
      <p:sp>
        <p:nvSpPr>
          <p:cNvPr id="14" name="Textfeld 13">
            <a:extLst>
              <a:ext uri="{FF2B5EF4-FFF2-40B4-BE49-F238E27FC236}">
                <a16:creationId xmlns:a16="http://schemas.microsoft.com/office/drawing/2014/main" id="{29A9125F-BF10-BBDE-1A96-3C65EF9C11D0}"/>
              </a:ext>
            </a:extLst>
          </p:cNvPr>
          <p:cNvSpPr txBox="1"/>
          <p:nvPr/>
        </p:nvSpPr>
        <p:spPr>
          <a:xfrm>
            <a:off x="6948245" y="5414111"/>
            <a:ext cx="2598917" cy="523220"/>
          </a:xfrm>
          <a:prstGeom prst="rect">
            <a:avLst/>
          </a:prstGeom>
          <a:noFill/>
          <a:ln>
            <a:solidFill>
              <a:schemeClr val="accent2">
                <a:lumMod val="50000"/>
              </a:schemeClr>
            </a:solidFill>
          </a:ln>
        </p:spPr>
        <p:txBody>
          <a:bodyPr wrap="none" rtlCol="0">
            <a:spAutoFit/>
          </a:bodyPr>
          <a:lstStyle/>
          <a:p>
            <a:r>
              <a:rPr lang="de-DE" sz="2800" b="1" dirty="0">
                <a:solidFill>
                  <a:schemeClr val="accent2">
                    <a:lumMod val="50000"/>
                  </a:schemeClr>
                </a:solidFill>
              </a:rPr>
              <a:t>MAROON TEAM</a:t>
            </a:r>
          </a:p>
        </p:txBody>
      </p:sp>
      <p:sp>
        <p:nvSpPr>
          <p:cNvPr id="15" name="Textfeld 14">
            <a:extLst>
              <a:ext uri="{FF2B5EF4-FFF2-40B4-BE49-F238E27FC236}">
                <a16:creationId xmlns:a16="http://schemas.microsoft.com/office/drawing/2014/main" id="{D7920651-415B-E2CF-AA4A-5E993DF496B3}"/>
              </a:ext>
            </a:extLst>
          </p:cNvPr>
          <p:cNvSpPr txBox="1"/>
          <p:nvPr/>
        </p:nvSpPr>
        <p:spPr>
          <a:xfrm>
            <a:off x="9696100" y="5414111"/>
            <a:ext cx="1996509" cy="523220"/>
          </a:xfrm>
          <a:prstGeom prst="rect">
            <a:avLst/>
          </a:prstGeom>
          <a:noFill/>
          <a:ln>
            <a:solidFill>
              <a:srgbClr val="FFFF00"/>
            </a:solidFill>
          </a:ln>
        </p:spPr>
        <p:txBody>
          <a:bodyPr wrap="none" rtlCol="0">
            <a:spAutoFit/>
          </a:bodyPr>
          <a:lstStyle/>
          <a:p>
            <a:r>
              <a:rPr lang="de-DE" sz="2800" b="1" dirty="0">
                <a:solidFill>
                  <a:srgbClr val="FFFF00"/>
                </a:solidFill>
              </a:rPr>
              <a:t>GOLD TEAM</a:t>
            </a:r>
          </a:p>
        </p:txBody>
      </p:sp>
      <p:cxnSp>
        <p:nvCxnSpPr>
          <p:cNvPr id="17" name="Gerade Verbindung mit Pfeil 16">
            <a:extLst>
              <a:ext uri="{FF2B5EF4-FFF2-40B4-BE49-F238E27FC236}">
                <a16:creationId xmlns:a16="http://schemas.microsoft.com/office/drawing/2014/main" id="{D39C26A5-9175-0DA3-B521-BE25CA686F4A}"/>
              </a:ext>
            </a:extLst>
          </p:cNvPr>
          <p:cNvCxnSpPr>
            <a:cxnSpLocks/>
          </p:cNvCxnSpPr>
          <p:nvPr/>
        </p:nvCxnSpPr>
        <p:spPr>
          <a:xfrm>
            <a:off x="1597891" y="2475346"/>
            <a:ext cx="4174836" cy="2835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14E3C795-60E3-DE70-F542-1F8501CE9E12}"/>
              </a:ext>
            </a:extLst>
          </p:cNvPr>
          <p:cNvCxnSpPr>
            <a:cxnSpLocks/>
          </p:cNvCxnSpPr>
          <p:nvPr/>
        </p:nvCxnSpPr>
        <p:spPr>
          <a:xfrm>
            <a:off x="2895600" y="2475345"/>
            <a:ext cx="3200400" cy="2835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BDD59FFB-C89F-4813-4674-152298B234B4}"/>
              </a:ext>
            </a:extLst>
          </p:cNvPr>
          <p:cNvCxnSpPr>
            <a:cxnSpLocks/>
          </p:cNvCxnSpPr>
          <p:nvPr/>
        </p:nvCxnSpPr>
        <p:spPr>
          <a:xfrm>
            <a:off x="4331857" y="2372143"/>
            <a:ext cx="6312453" cy="2938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0207637A-18AC-0F3B-A27B-56B377C56990}"/>
              </a:ext>
            </a:extLst>
          </p:cNvPr>
          <p:cNvCxnSpPr>
            <a:cxnSpLocks/>
          </p:cNvCxnSpPr>
          <p:nvPr/>
        </p:nvCxnSpPr>
        <p:spPr>
          <a:xfrm>
            <a:off x="5842000" y="2366046"/>
            <a:ext cx="2246000" cy="3048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75112DA-5C89-A9C7-C922-DFFED925F322}"/>
              </a:ext>
            </a:extLst>
          </p:cNvPr>
          <p:cNvCxnSpPr>
            <a:cxnSpLocks/>
          </p:cNvCxnSpPr>
          <p:nvPr/>
        </p:nvCxnSpPr>
        <p:spPr>
          <a:xfrm>
            <a:off x="7111422" y="2296067"/>
            <a:ext cx="3705804" cy="293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D46BCDBB-20B7-743F-2892-E5CB7C3E5978}"/>
              </a:ext>
            </a:extLst>
          </p:cNvPr>
          <p:cNvCxnSpPr>
            <a:cxnSpLocks/>
          </p:cNvCxnSpPr>
          <p:nvPr/>
        </p:nvCxnSpPr>
        <p:spPr>
          <a:xfrm flipH="1">
            <a:off x="3884671" y="2414540"/>
            <a:ext cx="4990894" cy="2896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7B628E5F-52ED-B5AB-2E53-CBD0F7733A28}"/>
              </a:ext>
            </a:extLst>
          </p:cNvPr>
          <p:cNvCxnSpPr>
            <a:cxnSpLocks/>
          </p:cNvCxnSpPr>
          <p:nvPr/>
        </p:nvCxnSpPr>
        <p:spPr>
          <a:xfrm flipH="1">
            <a:off x="4406944" y="2353735"/>
            <a:ext cx="5863892" cy="2978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19BDF72E-455B-5337-F520-03743F244F76}"/>
              </a:ext>
            </a:extLst>
          </p:cNvPr>
          <p:cNvCxnSpPr>
            <a:cxnSpLocks/>
            <a:stCxn id="10" idx="2"/>
          </p:cNvCxnSpPr>
          <p:nvPr/>
        </p:nvCxnSpPr>
        <p:spPr>
          <a:xfrm flipH="1">
            <a:off x="1636381" y="2250533"/>
            <a:ext cx="9817432" cy="3060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3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79167E-6 3.7037E-6 L -4.79167E-6 -0.48426 " pathEditMode="relative" rAng="0" ptsTypes="AA">
                                      <p:cBhvr>
                                        <p:cTn id="6" dur="2000" fill="hold"/>
                                        <p:tgtEl>
                                          <p:spTgt spid="11"/>
                                        </p:tgtEl>
                                        <p:attrNameLst>
                                          <p:attrName>ppt_x</p:attrName>
                                          <p:attrName>ppt_y</p:attrName>
                                        </p:attrNameLst>
                                      </p:cBhvr>
                                      <p:rCtr x="0" y="-24213"/>
                                    </p:animMotion>
                                  </p:childTnLst>
                                </p:cTn>
                              </p:par>
                              <p:par>
                                <p:cTn id="7" presetID="64" presetClass="path" presetSubtype="0" accel="50000" decel="50000" fill="hold" grpId="0" nodeType="withEffect">
                                  <p:stCondLst>
                                    <p:cond delay="0"/>
                                  </p:stCondLst>
                                  <p:childTnLst>
                                    <p:animMotion origin="layout" path="M -1.04167E-6 3.7037E-6 L 0.00039 -0.49931 " pathEditMode="relative" rAng="0" ptsTypes="AA">
                                      <p:cBhvr>
                                        <p:cTn id="8" dur="2000" fill="hold"/>
                                        <p:tgtEl>
                                          <p:spTgt spid="12"/>
                                        </p:tgtEl>
                                        <p:attrNameLst>
                                          <p:attrName>ppt_x</p:attrName>
                                          <p:attrName>ppt_y</p:attrName>
                                        </p:attrNameLst>
                                      </p:cBhvr>
                                      <p:rCtr x="13" y="-24977"/>
                                    </p:animMotion>
                                  </p:childTnLst>
                                </p:cTn>
                              </p:par>
                              <p:par>
                                <p:cTn id="9" presetID="64" presetClass="path" presetSubtype="0" accel="50000" decel="50000" fill="hold" grpId="0" nodeType="withEffect">
                                  <p:stCondLst>
                                    <p:cond delay="0"/>
                                  </p:stCondLst>
                                  <p:childTnLst>
                                    <p:animMotion origin="layout" path="M 2.5E-6 3.7037E-6 L 0.00143 -0.52639 " pathEditMode="relative" rAng="0" ptsTypes="AA">
                                      <p:cBhvr>
                                        <p:cTn id="10" dur="2000" fill="hold"/>
                                        <p:tgtEl>
                                          <p:spTgt spid="13"/>
                                        </p:tgtEl>
                                        <p:attrNameLst>
                                          <p:attrName>ppt_x</p:attrName>
                                          <p:attrName>ppt_y</p:attrName>
                                        </p:attrNameLst>
                                      </p:cBhvr>
                                      <p:rCtr x="65" y="-26319"/>
                                    </p:animMotion>
                                  </p:childTnLst>
                                </p:cTn>
                              </p:par>
                              <p:par>
                                <p:cTn id="11" presetID="64" presetClass="path" presetSubtype="0" accel="50000" decel="50000" fill="hold" grpId="0" nodeType="withEffect">
                                  <p:stCondLst>
                                    <p:cond delay="0"/>
                                  </p:stCondLst>
                                  <p:childTnLst>
                                    <p:animMotion origin="layout" path="M -2.29167E-6 3.7037E-6 L -0.00104 -0.52639 " pathEditMode="relative" rAng="0" ptsTypes="AA">
                                      <p:cBhvr>
                                        <p:cTn id="12" dur="2000" fill="hold"/>
                                        <p:tgtEl>
                                          <p:spTgt spid="14"/>
                                        </p:tgtEl>
                                        <p:attrNameLst>
                                          <p:attrName>ppt_x</p:attrName>
                                          <p:attrName>ppt_y</p:attrName>
                                        </p:attrNameLst>
                                      </p:cBhvr>
                                      <p:rCtr x="-52" y="-26319"/>
                                    </p:animMotion>
                                  </p:childTnLst>
                                </p:cTn>
                              </p:par>
                              <p:par>
                                <p:cTn id="13" presetID="64" presetClass="path" presetSubtype="0" accel="50000" decel="50000" fill="hold" grpId="0" nodeType="withEffect">
                                  <p:stCondLst>
                                    <p:cond delay="0"/>
                                  </p:stCondLst>
                                  <p:childTnLst>
                                    <p:animMotion origin="layout" path="M -3.33333E-6 3.7037E-6 L 0.00013 -0.52639 " pathEditMode="relative" rAng="0" ptsTypes="AA">
                                      <p:cBhvr>
                                        <p:cTn id="14" dur="2000" fill="hold"/>
                                        <p:tgtEl>
                                          <p:spTgt spid="15"/>
                                        </p:tgtEl>
                                        <p:attrNameLst>
                                          <p:attrName>ppt_x</p:attrName>
                                          <p:attrName>ppt_y</p:attrName>
                                        </p:attrNameLst>
                                      </p:cBhvr>
                                      <p:rCtr x="0" y="-26319"/>
                                    </p:animMotion>
                                  </p:childTnLst>
                                </p:cTn>
                              </p:par>
                              <p:par>
                                <p:cTn id="15" presetID="2" presetClass="exit" presetSubtype="4" fill="hold" nodeType="with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9"/>
                                        </p:tgtEl>
                                        <p:attrNameLst>
                                          <p:attrName>ppt_x</p:attrName>
                                        </p:attrNameLst>
                                      </p:cBhvr>
                                      <p:tavLst>
                                        <p:tav tm="0">
                                          <p:val>
                                            <p:strVal val="ppt_x"/>
                                          </p:val>
                                        </p:tav>
                                        <p:tav tm="100000">
                                          <p:val>
                                            <p:strVal val="ppt_x"/>
                                          </p:val>
                                        </p:tav>
                                      </p:tavLst>
                                    </p:anim>
                                    <p:anim calcmode="lin" valueType="num">
                                      <p:cBhvr additive="base">
                                        <p:cTn id="21" dur="500"/>
                                        <p:tgtEl>
                                          <p:spTgt spid="19"/>
                                        </p:tgtEl>
                                        <p:attrNameLst>
                                          <p:attrName>ppt_y</p:attrName>
                                        </p:attrNameLst>
                                      </p:cBhvr>
                                      <p:tavLst>
                                        <p:tav tm="0">
                                          <p:val>
                                            <p:strVal val="ppt_y"/>
                                          </p:val>
                                        </p:tav>
                                        <p:tav tm="100000">
                                          <p:val>
                                            <p:strVal val="1+ppt_h/2"/>
                                          </p:val>
                                        </p:tav>
                                      </p:tavLst>
                                    </p:anim>
                                    <p:set>
                                      <p:cBhvr>
                                        <p:cTn id="22" dur="1" fill="hold">
                                          <p:stCondLst>
                                            <p:cond delay="499"/>
                                          </p:stCondLst>
                                        </p:cTn>
                                        <p:tgtEl>
                                          <p:spTgt spid="19"/>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21"/>
                                        </p:tgtEl>
                                        <p:attrNameLst>
                                          <p:attrName>ppt_x</p:attrName>
                                        </p:attrNameLst>
                                      </p:cBhvr>
                                      <p:tavLst>
                                        <p:tav tm="0">
                                          <p:val>
                                            <p:strVal val="ppt_x"/>
                                          </p:val>
                                        </p:tav>
                                        <p:tav tm="100000">
                                          <p:val>
                                            <p:strVal val="ppt_x"/>
                                          </p:val>
                                        </p:tav>
                                      </p:tavLst>
                                    </p:anim>
                                    <p:anim calcmode="lin" valueType="num">
                                      <p:cBhvr additive="base">
                                        <p:cTn id="25" dur="500"/>
                                        <p:tgtEl>
                                          <p:spTgt spid="21"/>
                                        </p:tgtEl>
                                        <p:attrNameLst>
                                          <p:attrName>ppt_y</p:attrName>
                                        </p:attrNameLst>
                                      </p:cBhvr>
                                      <p:tavLst>
                                        <p:tav tm="0">
                                          <p:val>
                                            <p:strVal val="ppt_y"/>
                                          </p:val>
                                        </p:tav>
                                        <p:tav tm="100000">
                                          <p:val>
                                            <p:strVal val="1+ppt_h/2"/>
                                          </p:val>
                                        </p:tav>
                                      </p:tavLst>
                                    </p:anim>
                                    <p:set>
                                      <p:cBhvr>
                                        <p:cTn id="26" dur="1" fill="hold">
                                          <p:stCondLst>
                                            <p:cond delay="499"/>
                                          </p:stCondLst>
                                        </p:cTn>
                                        <p:tgtEl>
                                          <p:spTgt spid="21"/>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23"/>
                                        </p:tgtEl>
                                        <p:attrNameLst>
                                          <p:attrName>ppt_x</p:attrName>
                                        </p:attrNameLst>
                                      </p:cBhvr>
                                      <p:tavLst>
                                        <p:tav tm="0">
                                          <p:val>
                                            <p:strVal val="ppt_x"/>
                                          </p:val>
                                        </p:tav>
                                        <p:tav tm="100000">
                                          <p:val>
                                            <p:strVal val="ppt_x"/>
                                          </p:val>
                                        </p:tav>
                                      </p:tavLst>
                                    </p:anim>
                                    <p:anim calcmode="lin" valueType="num">
                                      <p:cBhvr additive="base">
                                        <p:cTn id="29" dur="500"/>
                                        <p:tgtEl>
                                          <p:spTgt spid="23"/>
                                        </p:tgtEl>
                                        <p:attrNameLst>
                                          <p:attrName>ppt_y</p:attrName>
                                        </p:attrNameLst>
                                      </p:cBhvr>
                                      <p:tavLst>
                                        <p:tav tm="0">
                                          <p:val>
                                            <p:strVal val="ppt_y"/>
                                          </p:val>
                                        </p:tav>
                                        <p:tav tm="100000">
                                          <p:val>
                                            <p:strVal val="1+ppt_h/2"/>
                                          </p:val>
                                        </p:tav>
                                      </p:tavLst>
                                    </p:anim>
                                    <p:set>
                                      <p:cBhvr>
                                        <p:cTn id="30" dur="1" fill="hold">
                                          <p:stCondLst>
                                            <p:cond delay="499"/>
                                          </p:stCondLst>
                                        </p:cTn>
                                        <p:tgtEl>
                                          <p:spTgt spid="2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25"/>
                                        </p:tgtEl>
                                        <p:attrNameLst>
                                          <p:attrName>ppt_x</p:attrName>
                                        </p:attrNameLst>
                                      </p:cBhvr>
                                      <p:tavLst>
                                        <p:tav tm="0">
                                          <p:val>
                                            <p:strVal val="ppt_x"/>
                                          </p:val>
                                        </p:tav>
                                        <p:tav tm="100000">
                                          <p:val>
                                            <p:strVal val="ppt_x"/>
                                          </p:val>
                                        </p:tav>
                                      </p:tavLst>
                                    </p:anim>
                                    <p:anim calcmode="lin" valueType="num">
                                      <p:cBhvr additive="base">
                                        <p:cTn id="33" dur="500"/>
                                        <p:tgtEl>
                                          <p:spTgt spid="25"/>
                                        </p:tgtEl>
                                        <p:attrNameLst>
                                          <p:attrName>ppt_y</p:attrName>
                                        </p:attrNameLst>
                                      </p:cBhvr>
                                      <p:tavLst>
                                        <p:tav tm="0">
                                          <p:val>
                                            <p:strVal val="ppt_y"/>
                                          </p:val>
                                        </p:tav>
                                        <p:tav tm="100000">
                                          <p:val>
                                            <p:strVal val="1+ppt_h/2"/>
                                          </p:val>
                                        </p:tav>
                                      </p:tavLst>
                                    </p:anim>
                                    <p:set>
                                      <p:cBhvr>
                                        <p:cTn id="34" dur="1" fill="hold">
                                          <p:stCondLst>
                                            <p:cond delay="499"/>
                                          </p:stCondLst>
                                        </p:cTn>
                                        <p:tgtEl>
                                          <p:spTgt spid="25"/>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34"/>
                                        </p:tgtEl>
                                        <p:attrNameLst>
                                          <p:attrName>ppt_x</p:attrName>
                                        </p:attrNameLst>
                                      </p:cBhvr>
                                      <p:tavLst>
                                        <p:tav tm="0">
                                          <p:val>
                                            <p:strVal val="ppt_x"/>
                                          </p:val>
                                        </p:tav>
                                        <p:tav tm="100000">
                                          <p:val>
                                            <p:strVal val="ppt_x"/>
                                          </p:val>
                                        </p:tav>
                                      </p:tavLst>
                                    </p:anim>
                                    <p:anim calcmode="lin" valueType="num">
                                      <p:cBhvr additive="base">
                                        <p:cTn id="41" dur="500"/>
                                        <p:tgtEl>
                                          <p:spTgt spid="34"/>
                                        </p:tgtEl>
                                        <p:attrNameLst>
                                          <p:attrName>ppt_y</p:attrName>
                                        </p:attrNameLst>
                                      </p:cBhvr>
                                      <p:tavLst>
                                        <p:tav tm="0">
                                          <p:val>
                                            <p:strVal val="ppt_y"/>
                                          </p:val>
                                        </p:tav>
                                        <p:tav tm="100000">
                                          <p:val>
                                            <p:strVal val="1+ppt_h/2"/>
                                          </p:val>
                                        </p:tav>
                                      </p:tavLst>
                                    </p:anim>
                                    <p:set>
                                      <p:cBhvr>
                                        <p:cTn id="42" dur="1" fill="hold">
                                          <p:stCondLst>
                                            <p:cond delay="499"/>
                                          </p:stCondLst>
                                        </p:cTn>
                                        <p:tgtEl>
                                          <p:spTgt spid="34"/>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30"/>
                                        </p:tgtEl>
                                        <p:attrNameLst>
                                          <p:attrName>ppt_x</p:attrName>
                                        </p:attrNameLst>
                                      </p:cBhvr>
                                      <p:tavLst>
                                        <p:tav tm="0">
                                          <p:val>
                                            <p:strVal val="ppt_x"/>
                                          </p:val>
                                        </p:tav>
                                        <p:tav tm="100000">
                                          <p:val>
                                            <p:strVal val="ppt_x"/>
                                          </p:val>
                                        </p:tav>
                                      </p:tavLst>
                                    </p:anim>
                                    <p:anim calcmode="lin" valueType="num">
                                      <p:cBhvr additive="base">
                                        <p:cTn id="45" dur="500"/>
                                        <p:tgtEl>
                                          <p:spTgt spid="30"/>
                                        </p:tgtEl>
                                        <p:attrNameLst>
                                          <p:attrName>ppt_y</p:attrName>
                                        </p:attrNameLst>
                                      </p:cBhvr>
                                      <p:tavLst>
                                        <p:tav tm="0">
                                          <p:val>
                                            <p:strVal val="ppt_y"/>
                                          </p:val>
                                        </p:tav>
                                        <p:tav tm="100000">
                                          <p:val>
                                            <p:strVal val="1+ppt_h/2"/>
                                          </p:val>
                                        </p:tav>
                                      </p:tavLst>
                                    </p:anim>
                                    <p:set>
                                      <p:cBhvr>
                                        <p:cTn id="46" dur="1" fill="hold">
                                          <p:stCondLst>
                                            <p:cond delay="499"/>
                                          </p:stCondLst>
                                        </p:cTn>
                                        <p:tgtEl>
                                          <p:spTgt spid="30"/>
                                        </p:tgtEl>
                                        <p:attrNameLst>
                                          <p:attrName>style.visibility</p:attrName>
                                        </p:attrNameLst>
                                      </p:cBhvr>
                                      <p:to>
                                        <p:strVal val="hidden"/>
                                      </p:to>
                                    </p:set>
                                  </p:childTnLst>
                                </p:cTn>
                              </p:par>
                            </p:childTnLst>
                          </p:cTn>
                        </p:par>
                        <p:par>
                          <p:cTn id="47" fill="hold">
                            <p:stCondLst>
                              <p:cond delay="2000"/>
                            </p:stCondLst>
                            <p:childTnLst>
                              <p:par>
                                <p:cTn id="48" presetID="49" presetClass="path" presetSubtype="0" accel="50000" decel="50000" fill="hold" grpId="0" nodeType="afterEffect">
                                  <p:stCondLst>
                                    <p:cond delay="0"/>
                                  </p:stCondLst>
                                  <p:childTnLst>
                                    <p:animMotion origin="layout" path="M 2.91667E-6 2.59259E-6 L 0.34948 0.18541 " pathEditMode="relative" rAng="0" ptsTypes="AA">
                                      <p:cBhvr>
                                        <p:cTn id="49" dur="2000" fill="hold"/>
                                        <p:tgtEl>
                                          <p:spTgt spid="5"/>
                                        </p:tgtEl>
                                        <p:attrNameLst>
                                          <p:attrName>ppt_x</p:attrName>
                                          <p:attrName>ppt_y</p:attrName>
                                        </p:attrNameLst>
                                      </p:cBhvr>
                                      <p:rCtr x="17474" y="9259"/>
                                    </p:animMotion>
                                  </p:childTnLst>
                                </p:cTn>
                              </p:par>
                              <p:par>
                                <p:cTn id="50" presetID="49" presetClass="path" presetSubtype="0" accel="50000" decel="50000" fill="hold" grpId="0" nodeType="withEffect">
                                  <p:stCondLst>
                                    <p:cond delay="0"/>
                                  </p:stCondLst>
                                  <p:childTnLst>
                                    <p:animMotion origin="layout" path="M -4.79167E-6 2.59259E-6 L 0.24063 0.30046 " pathEditMode="relative" rAng="0" ptsTypes="AA">
                                      <p:cBhvr>
                                        <p:cTn id="51" dur="2000" fill="hold"/>
                                        <p:tgtEl>
                                          <p:spTgt spid="3"/>
                                        </p:tgtEl>
                                        <p:attrNameLst>
                                          <p:attrName>ppt_x</p:attrName>
                                          <p:attrName>ppt_y</p:attrName>
                                        </p:attrNameLst>
                                      </p:cBhvr>
                                      <p:rCtr x="12031" y="15023"/>
                                    </p:animMotion>
                                  </p:childTnLst>
                                </p:cTn>
                              </p:par>
                              <p:par>
                                <p:cTn id="52" presetID="49" presetClass="path" presetSubtype="0" accel="50000" decel="50000" fill="hold" grpId="0" nodeType="withEffect">
                                  <p:stCondLst>
                                    <p:cond delay="0"/>
                                  </p:stCondLst>
                                  <p:childTnLst>
                                    <p:animMotion origin="layout" path="M 4.79167E-6 2.59259E-6 L 0.5177 0.10393 " pathEditMode="relative" rAng="0" ptsTypes="AA">
                                      <p:cBhvr>
                                        <p:cTn id="53" dur="2000" fill="hold"/>
                                        <p:tgtEl>
                                          <p:spTgt spid="4"/>
                                        </p:tgtEl>
                                        <p:attrNameLst>
                                          <p:attrName>ppt_x</p:attrName>
                                          <p:attrName>ppt_y</p:attrName>
                                        </p:attrNameLst>
                                      </p:cBhvr>
                                      <p:rCtr x="25885" y="5185"/>
                                    </p:animMotion>
                                  </p:childTnLst>
                                </p:cTn>
                              </p:par>
                              <p:par>
                                <p:cTn id="54" presetID="49" presetClass="path" presetSubtype="0" accel="50000" decel="50000" fill="hold" grpId="0" nodeType="withEffect">
                                  <p:stCondLst>
                                    <p:cond delay="0"/>
                                  </p:stCondLst>
                                  <p:childTnLst>
                                    <p:animMotion origin="layout" path="M 0 0 L 0.25 0.25 E" pathEditMode="relative" ptsTypes="">
                                      <p:cBhvr>
                                        <p:cTn id="55" dur="2000" fill="hold"/>
                                        <p:tgtEl>
                                          <p:spTgt spid="6"/>
                                        </p:tgtEl>
                                        <p:attrNameLst>
                                          <p:attrName>ppt_x</p:attrName>
                                          <p:attrName>ppt_y</p:attrName>
                                        </p:attrNameLst>
                                      </p:cBhvr>
                                    </p:animMotion>
                                  </p:childTnLst>
                                </p:cTn>
                              </p:par>
                              <p:par>
                                <p:cTn id="56" presetID="49" presetClass="path" presetSubtype="0" accel="50000" decel="50000" fill="hold" grpId="0" nodeType="withEffect">
                                  <p:stCondLst>
                                    <p:cond delay="0"/>
                                  </p:stCondLst>
                                  <p:childTnLst>
                                    <p:animMotion origin="layout" path="M 5E-6 2.59259E-6 L 0.28243 0.25393 " pathEditMode="relative" rAng="0" ptsTypes="AA">
                                      <p:cBhvr>
                                        <p:cTn id="57" dur="2000" fill="hold"/>
                                        <p:tgtEl>
                                          <p:spTgt spid="7"/>
                                        </p:tgtEl>
                                        <p:attrNameLst>
                                          <p:attrName>ppt_x</p:attrName>
                                          <p:attrName>ppt_y</p:attrName>
                                        </p:attrNameLst>
                                      </p:cBhvr>
                                      <p:rCtr x="14115" y="12685"/>
                                    </p:animMotion>
                                  </p:childTnLst>
                                </p:cTn>
                              </p:par>
                              <p:par>
                                <p:cTn id="58" presetID="49" presetClass="path" presetSubtype="0" accel="50000" decel="50000" fill="hold" grpId="0" nodeType="withEffect">
                                  <p:stCondLst>
                                    <p:cond delay="0"/>
                                  </p:stCondLst>
                                  <p:childTnLst>
                                    <p:animMotion origin="layout" path="M 1.04167E-6 -3.33333E-6 L -0.41393 0.12801 " pathEditMode="relative" rAng="0" ptsTypes="AA">
                                      <p:cBhvr>
                                        <p:cTn id="59" dur="2000" fill="hold"/>
                                        <p:tgtEl>
                                          <p:spTgt spid="8"/>
                                        </p:tgtEl>
                                        <p:attrNameLst>
                                          <p:attrName>ppt_x</p:attrName>
                                          <p:attrName>ppt_y</p:attrName>
                                        </p:attrNameLst>
                                      </p:cBhvr>
                                      <p:rCtr x="-20703" y="6389"/>
                                    </p:animMotion>
                                  </p:childTnLst>
                                </p:cTn>
                              </p:par>
                              <p:par>
                                <p:cTn id="60" presetID="49" presetClass="path" presetSubtype="0" accel="50000" decel="50000" fill="hold" grpId="0" nodeType="withEffect">
                                  <p:stCondLst>
                                    <p:cond delay="0"/>
                                  </p:stCondLst>
                                  <p:childTnLst>
                                    <p:animMotion origin="layout" path="M 1.04167E-6 2.59259E-6 L -0.51823 0.23889 " pathEditMode="relative" rAng="0" ptsTypes="AA">
                                      <p:cBhvr>
                                        <p:cTn id="61" dur="2000" fill="hold"/>
                                        <p:tgtEl>
                                          <p:spTgt spid="9"/>
                                        </p:tgtEl>
                                        <p:attrNameLst>
                                          <p:attrName>ppt_x</p:attrName>
                                          <p:attrName>ppt_y</p:attrName>
                                        </p:attrNameLst>
                                      </p:cBhvr>
                                      <p:rCtr x="-25911" y="11944"/>
                                    </p:animMotion>
                                  </p:childTnLst>
                                </p:cTn>
                              </p:par>
                              <p:par>
                                <p:cTn id="62" presetID="49" presetClass="path" presetSubtype="0" accel="50000" decel="50000" fill="hold" grpId="0" nodeType="withEffect">
                                  <p:stCondLst>
                                    <p:cond delay="0"/>
                                  </p:stCondLst>
                                  <p:childTnLst>
                                    <p:animMotion origin="layout" path="M -3.125E-6 2.59259E-6 L -0.80521 0.13727 " pathEditMode="relative" rAng="0" ptsTypes="AA">
                                      <p:cBhvr>
                                        <p:cTn id="63" dur="2000" fill="hold"/>
                                        <p:tgtEl>
                                          <p:spTgt spid="10"/>
                                        </p:tgtEl>
                                        <p:attrNameLst>
                                          <p:attrName>ppt_x</p:attrName>
                                          <p:attrName>ppt_y</p:attrName>
                                        </p:attrNameLst>
                                      </p:cBhvr>
                                      <p:rCtr x="-40260" y="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
  <a:themeElements>
    <a:clrScheme name="Himme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Himme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imme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TM02900722[[fn=Ion-Lila]]</Template>
  <TotalTime>0</TotalTime>
  <Words>784</Words>
  <Application>Microsoft Office PowerPoint</Application>
  <PresentationFormat>Breitbild</PresentationFormat>
  <Paragraphs>244</Paragraphs>
  <Slides>46</Slides>
  <Notes>13</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46</vt:i4>
      </vt:variant>
    </vt:vector>
  </HeadingPairs>
  <TitlesOfParts>
    <vt:vector size="52" baseType="lpstr">
      <vt:lpstr>Arial</vt:lpstr>
      <vt:lpstr>Bell MT</vt:lpstr>
      <vt:lpstr>Calibri</vt:lpstr>
      <vt:lpstr>Calibri Light</vt:lpstr>
      <vt:lpstr>Himmel</vt:lpstr>
      <vt:lpstr>Acrobat Document</vt:lpstr>
      <vt:lpstr>NASA Vortrag –  United Space School 2022 </vt:lpstr>
      <vt:lpstr>PowerPoint-Präsentation</vt:lpstr>
      <vt:lpstr>PowerPoint-Präsentation</vt:lpstr>
      <vt:lpstr>Modell </vt:lpstr>
      <vt:lpstr>PowerPoint-Präsentation</vt:lpstr>
      <vt:lpstr>Entfernungen in Lichtgeschwindigkeit</vt:lpstr>
      <vt:lpstr>Schwierigkeiten</vt:lpstr>
      <vt:lpstr>Schwierigkeiten</vt:lpstr>
      <vt:lpstr>Schwierigkeiten</vt:lpstr>
      <vt:lpstr>Schwierigkeiten</vt:lpstr>
      <vt:lpstr>PowerPoint-Präsentation</vt:lpstr>
      <vt:lpstr>Was ist die FISE USS?</vt:lpstr>
      <vt:lpstr>Überschrift</vt:lpstr>
      <vt:lpstr>Überschrift</vt:lpstr>
      <vt:lpstr>Meine Gastfamilie – die thompsons</vt:lpstr>
      <vt:lpstr>Projektarbeit</vt:lpstr>
      <vt:lpstr>Gast-Redner</vt:lpstr>
      <vt:lpstr>Gast-Redner</vt:lpstr>
      <vt:lpstr>Nicht nur theoretisch…</vt:lpstr>
      <vt:lpstr>Culture Fair</vt:lpstr>
      <vt:lpstr>Culture Fair</vt:lpstr>
      <vt:lpstr>Präsentation</vt:lpstr>
      <vt:lpstr>Präsentation</vt:lpstr>
      <vt:lpstr>Präsentation</vt:lpstr>
      <vt:lpstr>Modell</vt:lpstr>
      <vt:lpstr>Song</vt:lpstr>
      <vt:lpstr>Song</vt:lpstr>
      <vt:lpstr>Graduation Ceremony</vt:lpstr>
      <vt:lpstr>Graduation Ceremony</vt:lpstr>
      <vt:lpstr>PowerPoint-Präsentation</vt:lpstr>
      <vt:lpstr>Überschrift</vt:lpstr>
      <vt:lpstr>Den Mond Berühren…</vt:lpstr>
      <vt:lpstr>Den saturn sehen…</vt:lpstr>
      <vt:lpstr>Amerikanische Kultur</vt:lpstr>
      <vt:lpstr>PowerPoint-Präsentation</vt:lpstr>
      <vt:lpstr>Tipps &amp; Tricks - Aufsatz</vt:lpstr>
      <vt:lpstr>Mein Aufsatz</vt:lpstr>
      <vt:lpstr>Vielen Dank an </vt:lpstr>
      <vt:lpstr>Informationen</vt:lpstr>
      <vt:lpstr>ARTEMIS I – Ein historischer Start</vt:lpstr>
      <vt:lpstr>Vielen Dank für Ihre &amp; Eure Aufmerksamkeit!</vt:lpstr>
      <vt:lpstr>Quellen</vt:lpstr>
      <vt:lpstr>PowerPoint-Präsentation</vt:lpstr>
      <vt:lpstr>Hattest du schon vorher Interesse an NASA?</vt:lpstr>
      <vt:lpstr>Was fasziniert dich im Universum am meisten?</vt:lpstr>
      <vt:lpstr>Glaubst du, dass es Außerirdische gibt?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Erfahrungen-  United Space School 2022 </dc:title>
  <dc:creator>admin</dc:creator>
  <cp:lastModifiedBy>admin</cp:lastModifiedBy>
  <cp:revision>19</cp:revision>
  <dcterms:created xsi:type="dcterms:W3CDTF">2022-09-24T15:40:07Z</dcterms:created>
  <dcterms:modified xsi:type="dcterms:W3CDTF">2022-09-27T16:58:23Z</dcterms:modified>
</cp:coreProperties>
</file>